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77" r:id="rId3"/>
    <p:sldId id="258" r:id="rId4"/>
    <p:sldId id="260" r:id="rId5"/>
    <p:sldId id="267" r:id="rId6"/>
    <p:sldId id="278" r:id="rId7"/>
    <p:sldId id="281" r:id="rId8"/>
    <p:sldId id="268" r:id="rId9"/>
    <p:sldId id="270" r:id="rId10"/>
    <p:sldId id="280" r:id="rId11"/>
    <p:sldId id="279" r:id="rId1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9" autoAdjust="0"/>
    <p:restoredTop sz="94630" autoAdjust="0"/>
  </p:normalViewPr>
  <p:slideViewPr>
    <p:cSldViewPr>
      <p:cViewPr>
        <p:scale>
          <a:sx n="60" d="100"/>
          <a:sy n="60" d="100"/>
        </p:scale>
        <p:origin x="-702" y="-14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681026-5179-4668-8F4A-67769E73F270}" type="datetimeFigureOut">
              <a:rPr lang="ru-RU" smtClean="0"/>
              <a:pPr/>
              <a:t>06.04.2013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A5E396-C592-4954-88EC-30E844C9657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681026-5179-4668-8F4A-67769E73F270}" type="datetimeFigureOut">
              <a:rPr lang="ru-RU" smtClean="0"/>
              <a:pPr/>
              <a:t>06.04.2013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A5E396-C592-4954-88EC-30E844C9657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681026-5179-4668-8F4A-67769E73F270}" type="datetimeFigureOut">
              <a:rPr lang="ru-RU" smtClean="0"/>
              <a:pPr/>
              <a:t>06.04.2013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A5E396-C592-4954-88EC-30E844C9657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681026-5179-4668-8F4A-67769E73F270}" type="datetimeFigureOut">
              <a:rPr lang="ru-RU" smtClean="0"/>
              <a:pPr/>
              <a:t>06.04.2013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A5E396-C592-4954-88EC-30E844C9657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681026-5179-4668-8F4A-67769E73F270}" type="datetimeFigureOut">
              <a:rPr lang="ru-RU" smtClean="0"/>
              <a:pPr/>
              <a:t>06.04.2013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A5E396-C592-4954-88EC-30E844C9657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681026-5179-4668-8F4A-67769E73F270}" type="datetimeFigureOut">
              <a:rPr lang="ru-RU" smtClean="0"/>
              <a:pPr/>
              <a:t>06.04.2013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A5E396-C592-4954-88EC-30E844C9657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681026-5179-4668-8F4A-67769E73F270}" type="datetimeFigureOut">
              <a:rPr lang="ru-RU" smtClean="0"/>
              <a:pPr/>
              <a:t>06.04.2013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A5E396-C592-4954-88EC-30E844C9657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681026-5179-4668-8F4A-67769E73F270}" type="datetimeFigureOut">
              <a:rPr lang="ru-RU" smtClean="0"/>
              <a:pPr/>
              <a:t>06.04.2013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A5E396-C592-4954-88EC-30E844C9657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681026-5179-4668-8F4A-67769E73F270}" type="datetimeFigureOut">
              <a:rPr lang="ru-RU" smtClean="0"/>
              <a:pPr/>
              <a:t>06.04.2013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A5E396-C592-4954-88EC-30E844C9657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681026-5179-4668-8F4A-67769E73F270}" type="datetimeFigureOut">
              <a:rPr lang="ru-RU" smtClean="0"/>
              <a:pPr/>
              <a:t>06.04.2013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A5E396-C592-4954-88EC-30E844C9657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681026-5179-4668-8F4A-67769E73F270}" type="datetimeFigureOut">
              <a:rPr lang="ru-RU" smtClean="0"/>
              <a:pPr/>
              <a:t>06.04.2013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A5E396-C592-4954-88EC-30E844C9657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alphaModFix amt="72000"/>
            <a:lum/>
          </a:blip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B681026-5179-4668-8F4A-67769E73F270}" type="datetimeFigureOut">
              <a:rPr lang="ru-RU" smtClean="0"/>
              <a:pPr/>
              <a:t>06.04.2013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EA5E396-C592-4954-88EC-30E844C96571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gi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gif"/><Relationship Id="rId4" Type="http://schemas.openxmlformats.org/officeDocument/2006/relationships/image" Target="../media/image7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gi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gif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79512" y="260648"/>
            <a:ext cx="8964488" cy="1752600"/>
          </a:xfrm>
        </p:spPr>
        <p:txBody>
          <a:bodyPr>
            <a:normAutofit/>
          </a:bodyPr>
          <a:lstStyle/>
          <a:p>
            <a:r>
              <a:rPr lang="ru-RU" sz="2000" b="1" dirty="0">
                <a:solidFill>
                  <a:schemeClr val="accent1">
                    <a:lumMod val="50000"/>
                  </a:schemeClr>
                </a:solidFill>
              </a:rPr>
              <a:t>областное казенное специальное (коррекционное) образовательное учреждение для обучающихся, воспитанников с ограниченными  возможностями здоровья «Курская специальная (коррекционная) общеобразовательная школа»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0" y="2276872"/>
            <a:ext cx="9222974" cy="218521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ru-RU" sz="4000" b="1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ТВОРЧЕСКАЯ МАСТЕРСКАЯ </a:t>
            </a:r>
          </a:p>
          <a:p>
            <a:pPr algn="ctr"/>
            <a:r>
              <a:rPr lang="ru-RU" sz="3200" b="1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ПОСЛЕДОВАТЕЛЬНОСТЬ ВЫПОЛНЕНИЯ ВЫШИВКИ </a:t>
            </a:r>
          </a:p>
          <a:p>
            <a:pPr algn="ctr"/>
            <a:r>
              <a:rPr lang="ru-RU" sz="3200" b="1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КАРТИН</a:t>
            </a:r>
          </a:p>
          <a:p>
            <a:pPr algn="ctr"/>
            <a:r>
              <a:rPr lang="ru-RU" sz="3200" b="1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 ШЕЛКОВЫМИ ЛЕНТАМИ</a:t>
            </a:r>
            <a:endParaRPr lang="ru-RU" sz="3200" b="1" cap="none" spc="0" dirty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004048" y="5745450"/>
            <a:ext cx="3570593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b="1" dirty="0" smtClean="0">
                <a:solidFill>
                  <a:schemeClr val="accent1">
                    <a:lumMod val="50000"/>
                  </a:schemeClr>
                </a:solidFill>
              </a:rPr>
              <a:t>Головина Марина Николаевна</a:t>
            </a:r>
          </a:p>
          <a:p>
            <a:r>
              <a:rPr lang="ru-RU" sz="2000" b="1" dirty="0">
                <a:solidFill>
                  <a:schemeClr val="accent1">
                    <a:lumMod val="50000"/>
                  </a:schemeClr>
                </a:solidFill>
              </a:rPr>
              <a:t>у</a:t>
            </a:r>
            <a:r>
              <a:rPr lang="ru-RU" sz="2000" b="1" dirty="0" smtClean="0">
                <a:solidFill>
                  <a:schemeClr val="accent1">
                    <a:lumMod val="50000"/>
                  </a:schemeClr>
                </a:solidFill>
              </a:rPr>
              <a:t>читель трудового обучения</a:t>
            </a:r>
            <a:endParaRPr lang="ru-RU" sz="20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pic>
        <p:nvPicPr>
          <p:cNvPr id="11266" name="Picture 2" descr="УчМет - учебно-методический портал. Библиотека разработок, умк, конкурсы, социальная сеть педагогов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5877272"/>
            <a:ext cx="1143000" cy="571501"/>
          </a:xfrm>
          <a:prstGeom prst="rect">
            <a:avLst/>
          </a:prstGeom>
          <a:noFill/>
        </p:spPr>
      </p:pic>
      <p:sp>
        <p:nvSpPr>
          <p:cNvPr id="7" name="Прямоугольник 6"/>
          <p:cNvSpPr/>
          <p:nvPr/>
        </p:nvSpPr>
        <p:spPr>
          <a:xfrm>
            <a:off x="5076056" y="4437112"/>
            <a:ext cx="345638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chemeClr val="accent4">
                    <a:lumMod val="50000"/>
                  </a:schemeClr>
                </a:solidFill>
              </a:rPr>
              <a:t>Презентация  выполнена в </a:t>
            </a:r>
            <a:endParaRPr lang="en-US" b="1" dirty="0" smtClean="0">
              <a:solidFill>
                <a:schemeClr val="accent4">
                  <a:lumMod val="50000"/>
                </a:schemeClr>
              </a:solidFill>
            </a:endParaRPr>
          </a:p>
          <a:p>
            <a:r>
              <a:rPr lang="en-US" b="1" dirty="0" smtClean="0">
                <a:solidFill>
                  <a:schemeClr val="accent4">
                    <a:lumMod val="50000"/>
                  </a:schemeClr>
                </a:solidFill>
              </a:rPr>
              <a:t>Power </a:t>
            </a:r>
            <a:r>
              <a:rPr lang="en-US" b="1" dirty="0" smtClean="0">
                <a:solidFill>
                  <a:schemeClr val="accent4">
                    <a:lumMod val="50000"/>
                  </a:schemeClr>
                </a:solidFill>
              </a:rPr>
              <a:t>Point</a:t>
            </a:r>
            <a:r>
              <a:rPr lang="ru-RU" b="1" dirty="0" smtClean="0">
                <a:solidFill>
                  <a:schemeClr val="accent4">
                    <a:lumMod val="50000"/>
                  </a:schemeClr>
                </a:solidFill>
              </a:rPr>
              <a:t> </a:t>
            </a:r>
            <a:r>
              <a:rPr lang="ru-RU" b="1" dirty="0" smtClean="0">
                <a:solidFill>
                  <a:schemeClr val="accent4">
                    <a:lumMod val="50000"/>
                  </a:schemeClr>
                </a:solidFill>
              </a:rPr>
              <a:t>2007</a:t>
            </a:r>
            <a:endParaRPr lang="en-US" b="1" dirty="0" smtClean="0">
              <a:solidFill>
                <a:schemeClr val="accent4">
                  <a:lumMod val="50000"/>
                </a:schemeClr>
              </a:solidFill>
            </a:endParaRPr>
          </a:p>
          <a:p>
            <a:r>
              <a:rPr lang="ru-RU" b="1" dirty="0" smtClean="0">
                <a:solidFill>
                  <a:schemeClr val="accent4">
                    <a:lumMod val="50000"/>
                  </a:schemeClr>
                </a:solidFill>
              </a:rPr>
              <a:t>Интерактивная доска </a:t>
            </a:r>
            <a:r>
              <a:rPr lang="en-US" b="1" dirty="0" err="1" smtClean="0">
                <a:solidFill>
                  <a:schemeClr val="accent4">
                    <a:lumMod val="50000"/>
                  </a:schemeClr>
                </a:solidFill>
              </a:rPr>
              <a:t>Polivisin</a:t>
            </a:r>
            <a:endParaRPr lang="ru-RU" b="1" dirty="0" smtClean="0">
              <a:solidFill>
                <a:schemeClr val="accent4">
                  <a:lumMod val="50000"/>
                </a:schemeClr>
              </a:solidFill>
            </a:endParaRPr>
          </a:p>
          <a:p>
            <a:r>
              <a:rPr lang="ru-RU" b="1" dirty="0" err="1" smtClean="0">
                <a:solidFill>
                  <a:schemeClr val="accent4">
                    <a:lumMod val="50000"/>
                  </a:schemeClr>
                </a:solidFill>
              </a:rPr>
              <a:t>д</a:t>
            </a:r>
            <a:r>
              <a:rPr lang="ru-RU" b="1" dirty="0" smtClean="0">
                <a:solidFill>
                  <a:schemeClr val="accent4">
                    <a:lumMod val="50000"/>
                  </a:schemeClr>
                </a:solidFill>
              </a:rPr>
              <a:t>/у пульт</a:t>
            </a:r>
            <a:endParaRPr lang="ru-RU" b="1" dirty="0">
              <a:solidFill>
                <a:schemeClr val="accent4">
                  <a:lumMod val="5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51520" y="764704"/>
            <a:ext cx="8712968" cy="5589240"/>
          </a:xfrm>
        </p:spPr>
        <p:txBody>
          <a:bodyPr>
            <a:normAutofit fontScale="62500" lnSpcReduction="20000"/>
          </a:bodyPr>
          <a:lstStyle/>
          <a:p>
            <a:pPr algn="ctr">
              <a:buNone/>
            </a:pPr>
            <a:endParaRPr lang="ru-RU" b="1" dirty="0" smtClean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  <a:p>
            <a:pPr marL="0" indent="0" algn="just">
              <a:lnSpc>
                <a:spcPct val="150000"/>
              </a:lnSpc>
              <a:buNone/>
            </a:pPr>
            <a:r>
              <a:rPr lang="ru-RU" sz="2400" b="1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	</a:t>
            </a:r>
            <a:r>
              <a:rPr lang="ru-RU" sz="3400" b="1" dirty="0" smtClean="0">
                <a:ln w="11430"/>
                <a:solidFill>
                  <a:schemeClr val="accent4">
                    <a:lumMod val="75000"/>
                  </a:schemeClr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Объемная вышивка - старинное рукоделие, распространенное в Западной Европе. Мастерицы работающие в этой технике создают настоящие произведения искусства – картины напоминающие живописные полотна. Такой эффект достигается за счет использования специальных швов, выполняемых различными нитками и лентами. Вышивка лентами доступна даже начинающим. Основой для такой вышивки служит рисунок, нанесенный на ткань. Твердых правил вышивания нет, можно использовать любые приемы вышивки.  Именно в силу таких свободных правил, выполненные по такому рисунку работы, получаются совершенно разные. И вы можете полностью реализовать свой творческий потенциал.</a:t>
            </a:r>
            <a:endParaRPr lang="ru-RU" sz="3400" dirty="0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412032" y="557064"/>
            <a:ext cx="6727696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ru-RU" sz="3200" b="1" cap="none" spc="0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ЧТО ТАКОЕ ОБЪЁМНАЯ ВЫШИВКА?</a:t>
            </a:r>
            <a:endParaRPr lang="ru-RU" sz="3200" b="1" cap="none" spc="0" dirty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pic>
        <p:nvPicPr>
          <p:cNvPr id="10242" name="Picture 2" descr="УчМет - учебно-методический портал. Библиотека разработок, умк, конкурсы, социальная сеть педагогов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27584" y="5877272"/>
            <a:ext cx="1143000" cy="57150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 descr="C:\Documents and Settings\Test\Рабочий стол\марина головина\марина работы\DSC_5794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42016" y="692696"/>
            <a:ext cx="3813960" cy="255314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Picture 2" descr="C:\Documents and Settings\Test\Рабочий стол\марина головина\марина работы\DSC_5795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03345" y="3540149"/>
            <a:ext cx="4029095" cy="269716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TextBox 4"/>
          <p:cNvSpPr txBox="1"/>
          <p:nvPr/>
        </p:nvSpPr>
        <p:spPr>
          <a:xfrm>
            <a:off x="4860032" y="913944"/>
            <a:ext cx="374441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buAutoNum type="arabicPeriod"/>
            </a:pPr>
            <a:r>
              <a:rPr lang="ru-RU" sz="2400" b="1" dirty="0" smtClean="0">
                <a:solidFill>
                  <a:schemeClr val="accent4">
                    <a:lumMod val="75000"/>
                  </a:schemeClr>
                </a:solidFill>
              </a:rPr>
              <a:t>Получение заготовки выбранного рисунка посредством фотобумаги и  цветного принтера.</a:t>
            </a:r>
            <a:endParaRPr lang="ru-RU" sz="2400" b="1" dirty="0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747094" y="4388911"/>
            <a:ext cx="303281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400" b="1" dirty="0" smtClean="0">
                <a:solidFill>
                  <a:schemeClr val="accent4">
                    <a:lumMod val="75000"/>
                  </a:schemeClr>
                </a:solidFill>
              </a:rPr>
              <a:t>2. Перевод рисунка на ткань с помощью утюга.</a:t>
            </a:r>
            <a:endParaRPr lang="ru-RU" sz="2400" b="1" dirty="0">
              <a:solidFill>
                <a:schemeClr val="accent4">
                  <a:lumMod val="75000"/>
                </a:schemeClr>
              </a:solidFill>
            </a:endParaRPr>
          </a:p>
        </p:txBody>
      </p:sp>
      <p:pic>
        <p:nvPicPr>
          <p:cNvPr id="8" name="Picture 2" descr="УчМет - учебно-методический портал. Библиотека разработок, умк, конкурсы, социальная сеть педагогов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27584" y="5877272"/>
            <a:ext cx="1143000" cy="57150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C:\Documents and Settings\Test\Рабочий стол\марина головина\марина работы\DSC_5798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764704"/>
            <a:ext cx="3672408" cy="274322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Picture 2" descr="C:\Documents and Settings\Test\Рабочий стол\марина головина\марина работы\DSC_5799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932040" y="3645024"/>
            <a:ext cx="3672408" cy="269716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Picture 2" descr="C:\Documents and Settings\Test\Рабочий стол\марина головина\марина работы\DSC_5800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838900" y="548680"/>
            <a:ext cx="3657295" cy="244827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9" name="TextBox 8"/>
          <p:cNvSpPr txBox="1"/>
          <p:nvPr/>
        </p:nvSpPr>
        <p:spPr>
          <a:xfrm>
            <a:off x="395536" y="4460919"/>
            <a:ext cx="468051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400" b="1" dirty="0" smtClean="0">
                <a:solidFill>
                  <a:schemeClr val="accent4">
                    <a:lumMod val="75000"/>
                  </a:schemeClr>
                </a:solidFill>
              </a:rPr>
              <a:t>3.  Убираем использованную</a:t>
            </a:r>
          </a:p>
          <a:p>
            <a:pPr algn="just"/>
            <a:r>
              <a:rPr lang="ru-RU" sz="2400" b="1" dirty="0" smtClean="0">
                <a:solidFill>
                  <a:schemeClr val="accent4">
                    <a:lumMod val="75000"/>
                  </a:schemeClr>
                </a:solidFill>
              </a:rPr>
              <a:t> фотобумагу с  остывшей  ткани.</a:t>
            </a:r>
          </a:p>
          <a:p>
            <a:r>
              <a:rPr lang="ru-RU" sz="2400" b="1" dirty="0" smtClean="0">
                <a:solidFill>
                  <a:schemeClr val="accent4">
                    <a:lumMod val="75000"/>
                  </a:schemeClr>
                </a:solidFill>
              </a:rPr>
              <a:t> </a:t>
            </a:r>
            <a:endParaRPr lang="ru-RU" sz="2400" b="1" dirty="0">
              <a:solidFill>
                <a:schemeClr val="accent4">
                  <a:lumMod val="75000"/>
                </a:schemeClr>
              </a:solidFill>
            </a:endParaRPr>
          </a:p>
        </p:txBody>
      </p:sp>
      <p:pic>
        <p:nvPicPr>
          <p:cNvPr id="10" name="Picture 2" descr="УчМет - учебно-методический портал. Библиотека разработок, умк, конкурсы, социальная сеть педагогов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827584" y="5877272"/>
            <a:ext cx="1143000" cy="57150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7" name="Picture 3" descr="C:\Documents and Settings\Test\Рабочий стол\марина головина\марина работы\DSC_5813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91497" y="1600200"/>
            <a:ext cx="6761006" cy="452596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Прямоугольник 3"/>
          <p:cNvSpPr/>
          <p:nvPr/>
        </p:nvSpPr>
        <p:spPr>
          <a:xfrm>
            <a:off x="1187624" y="476672"/>
            <a:ext cx="698477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/>
            <a:r>
              <a:rPr lang="ru-RU" sz="2400" b="1" dirty="0" smtClean="0">
                <a:solidFill>
                  <a:schemeClr val="accent4">
                    <a:lumMod val="75000"/>
                  </a:schemeClr>
                </a:solidFill>
              </a:rPr>
              <a:t>4.  Используя полученную на ткани заготовку, приступаем к вышивке.</a:t>
            </a:r>
            <a:endParaRPr lang="ru-RU" sz="2400" b="1" dirty="0">
              <a:solidFill>
                <a:schemeClr val="accent4">
                  <a:lumMod val="75000"/>
                </a:schemeClr>
              </a:solidFill>
            </a:endParaRPr>
          </a:p>
        </p:txBody>
      </p:sp>
      <p:pic>
        <p:nvPicPr>
          <p:cNvPr id="5" name="Picture 2" descr="УчМет - учебно-методический портал. Библиотека разработок, умк, конкурсы, социальная сеть педагогов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27584" y="5877272"/>
            <a:ext cx="1143000" cy="57150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 descr="C:\Documents and Settings\Test\Рабочий стол\марина головина\марина работы\P1020040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404664"/>
            <a:ext cx="3528392" cy="452596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6387" name="Picture 3" descr="C:\Documents and Settings\Test\Рабочий стол\марина головина\марина работы\P1020036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11960" y="995203"/>
            <a:ext cx="4685699" cy="351391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TextBox 5"/>
          <p:cNvSpPr txBox="1"/>
          <p:nvPr/>
        </p:nvSpPr>
        <p:spPr>
          <a:xfrm>
            <a:off x="323528" y="5157192"/>
            <a:ext cx="784887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/>
            <a:r>
              <a:rPr lang="ru-RU" sz="2400" b="1" dirty="0" smtClean="0">
                <a:solidFill>
                  <a:schemeClr val="accent4">
                    <a:lumMod val="75000"/>
                  </a:schemeClr>
                </a:solidFill>
              </a:rPr>
              <a:t>5. Начинаем вышивку с более  крупных объектов. В данном случае – крыша дома  (нитки для вышивки) и цветы (ленты). </a:t>
            </a:r>
            <a:endParaRPr lang="ru-RU" sz="2400" b="1" dirty="0">
              <a:solidFill>
                <a:schemeClr val="accent4">
                  <a:lumMod val="75000"/>
                </a:schemeClr>
              </a:solidFill>
            </a:endParaRPr>
          </a:p>
        </p:txBody>
      </p:sp>
      <p:pic>
        <p:nvPicPr>
          <p:cNvPr id="5" name="Picture 2" descr="УчМет - учебно-методический портал. Библиотека разработок, умк, конкурсы, социальная сеть педагогов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27584" y="5877272"/>
            <a:ext cx="1143000" cy="57150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1" name="Picture 3" descr="C:\Documents and Settings\Test\Рабочий стол\марина головина\марина работы\P102004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8060" y="980728"/>
            <a:ext cx="4529037" cy="339643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Прямоугольник 5"/>
          <p:cNvSpPr/>
          <p:nvPr/>
        </p:nvSpPr>
        <p:spPr>
          <a:xfrm>
            <a:off x="4788024" y="476672"/>
            <a:ext cx="4104456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/>
            <a:r>
              <a:rPr lang="ru-RU" sz="2400" b="1" dirty="0" smtClean="0">
                <a:solidFill>
                  <a:schemeClr val="accent4">
                    <a:lumMod val="75000"/>
                  </a:schemeClr>
                </a:solidFill>
              </a:rPr>
              <a:t>6. Передний план – второй основной </a:t>
            </a:r>
          </a:p>
          <a:p>
            <a:pPr lvl="0" algn="just"/>
            <a:r>
              <a:rPr lang="ru-RU" sz="2400" b="1" dirty="0" smtClean="0">
                <a:solidFill>
                  <a:schemeClr val="accent4">
                    <a:lumMod val="75000"/>
                  </a:schemeClr>
                </a:solidFill>
              </a:rPr>
              <a:t>этап вышивки (цветы, листья – ленты; стебли - нитки). </a:t>
            </a:r>
            <a:endParaRPr lang="ru-RU" sz="2400" b="1" dirty="0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4932040" y="2492896"/>
            <a:ext cx="4032448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/>
            <a:r>
              <a:rPr lang="ru-RU" sz="2400" b="1" dirty="0" smtClean="0">
                <a:solidFill>
                  <a:schemeClr val="accent4">
                    <a:lumMod val="75000"/>
                  </a:schemeClr>
                </a:solidFill>
              </a:rPr>
              <a:t>7. Выделение деталей картин нитками, для придания объема. (мост, части дома)</a:t>
            </a:r>
            <a:endParaRPr lang="ru-RU" sz="2400" b="1" dirty="0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1259632" y="5108991"/>
            <a:ext cx="640871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/>
            <a:r>
              <a:rPr lang="ru-RU" sz="2400" b="1" dirty="0" smtClean="0">
                <a:solidFill>
                  <a:schemeClr val="accent4">
                    <a:lumMod val="75000"/>
                  </a:schemeClr>
                </a:solidFill>
              </a:rPr>
              <a:t>8. Заключительная стадия – выделение заднего плана картины (олени). Здесь используются нитки для вышивки. </a:t>
            </a:r>
            <a:endParaRPr lang="ru-RU" sz="2400" b="1" dirty="0">
              <a:solidFill>
                <a:schemeClr val="accent4">
                  <a:lumMod val="75000"/>
                </a:schemeClr>
              </a:solidFill>
            </a:endParaRPr>
          </a:p>
        </p:txBody>
      </p:sp>
      <p:pic>
        <p:nvPicPr>
          <p:cNvPr id="9" name="Picture 2" descr="УчМет - учебно-методический портал. Библиотека разработок, умк, конкурсы, социальная сеть педагогов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1520" y="6093296"/>
            <a:ext cx="1143000" cy="57150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Содержимое 8"/>
          <p:cNvSpPr>
            <a:spLocks noGrp="1"/>
          </p:cNvSpPr>
          <p:nvPr>
            <p:ph idx="1"/>
          </p:nvPr>
        </p:nvSpPr>
        <p:spPr>
          <a:xfrm>
            <a:off x="1753344" y="548680"/>
            <a:ext cx="6779096" cy="792088"/>
          </a:xfrm>
        </p:spPr>
        <p:txBody>
          <a:bodyPr>
            <a:normAutofit/>
          </a:bodyPr>
          <a:lstStyle/>
          <a:p>
            <a:pPr algn="just">
              <a:buNone/>
            </a:pPr>
            <a:r>
              <a:rPr lang="ru-RU" sz="2400" b="1" dirty="0" smtClean="0">
                <a:solidFill>
                  <a:schemeClr val="accent4">
                    <a:lumMod val="75000"/>
                  </a:schemeClr>
                </a:solidFill>
              </a:rPr>
              <a:t>9. Готовую  работу помещаем в рамку.</a:t>
            </a:r>
            <a:endParaRPr lang="ru-RU" sz="2400" b="1" dirty="0">
              <a:solidFill>
                <a:schemeClr val="accent4">
                  <a:lumMod val="75000"/>
                </a:schemeClr>
              </a:solidFill>
            </a:endParaRPr>
          </a:p>
        </p:txBody>
      </p:sp>
      <p:pic>
        <p:nvPicPr>
          <p:cNvPr id="1026" name="Picture 2" descr="F:\DCIM\100CANON\IMG_008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71600" y="1444822"/>
            <a:ext cx="6984776" cy="500851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Picture 2" descr="УчМет - учебно-методический портал. Библиотека разработок, умк, конкурсы, социальная сеть педагогов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1520" y="6021288"/>
            <a:ext cx="1143000" cy="57150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9" name="Picture 3" descr="C:\Documents and Settings\Test\Рабочий стол\марина головина\марина работы\P1020102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1567333"/>
            <a:ext cx="3406771" cy="452596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4343" name="Picture 7" descr="C:\Documents and Settings\Test\Рабочий стол\марина головина\марина работы\P1020104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355976" y="707504"/>
            <a:ext cx="4309374" cy="574583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323528" y="188640"/>
            <a:ext cx="8229600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ru-RU" sz="3200" b="1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РАБОТЫ УЧАЩИХСЯ</a:t>
            </a:r>
            <a:endParaRPr lang="ru-RU" sz="3200" b="1" cap="none" spc="0" dirty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E:\Вышивка\Копия д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913486" y="1268760"/>
            <a:ext cx="2978994" cy="489654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051" name="Picture 3" descr="E:\Вышивка\домик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1520" y="1628800"/>
            <a:ext cx="5161154" cy="417646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" name="Заголовок 4"/>
          <p:cNvSpPr>
            <a:spLocks noGrp="1"/>
          </p:cNvSpPr>
          <p:nvPr>
            <p:ph type="title"/>
          </p:nvPr>
        </p:nvSpPr>
        <p:spPr>
          <a:xfrm>
            <a:off x="323528" y="188640"/>
            <a:ext cx="8229600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ru-RU" sz="3200" b="1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РАБОТЫ УЧАЩИХСЯ</a:t>
            </a:r>
            <a:endParaRPr lang="ru-RU" sz="3200" b="1" cap="none" spc="0" dirty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pic>
        <p:nvPicPr>
          <p:cNvPr id="5" name="Picture 2" descr="УчМет - учебно-методический портал. Библиотека разработок, умк, конкурсы, социальная сеть педагогов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23528" y="6021288"/>
            <a:ext cx="1143000" cy="57150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marL="514350" indent="-514350">
              <a:buFont typeface="+mj-lt"/>
              <a:buAutoNum type="arabicPeriod"/>
            </a:pPr>
            <a:r>
              <a:rPr lang="ru-RU" dirty="0" err="1" smtClean="0">
                <a:solidFill>
                  <a:schemeClr val="accent4">
                    <a:lumMod val="75000"/>
                  </a:schemeClr>
                </a:solidFill>
              </a:rPr>
              <a:t>Ди</a:t>
            </a:r>
            <a:r>
              <a:rPr lang="ru-RU" dirty="0" smtClean="0">
                <a:solidFill>
                  <a:schemeClr val="accent4">
                    <a:lumMod val="75000"/>
                  </a:schemeClr>
                </a:solidFill>
              </a:rPr>
              <a:t> </a:t>
            </a:r>
            <a:r>
              <a:rPr lang="ru-RU" dirty="0" err="1" smtClean="0">
                <a:solidFill>
                  <a:schemeClr val="accent4">
                    <a:lumMod val="75000"/>
                  </a:schemeClr>
                </a:solidFill>
              </a:rPr>
              <a:t>ван</a:t>
            </a:r>
            <a:r>
              <a:rPr lang="ru-RU" dirty="0" smtClean="0">
                <a:solidFill>
                  <a:schemeClr val="accent4">
                    <a:lumMod val="75000"/>
                  </a:schemeClr>
                </a:solidFill>
              </a:rPr>
              <a:t> </a:t>
            </a:r>
            <a:r>
              <a:rPr lang="ru-RU" dirty="0" err="1" smtClean="0">
                <a:solidFill>
                  <a:schemeClr val="accent4">
                    <a:lumMod val="75000"/>
                  </a:schemeClr>
                </a:solidFill>
              </a:rPr>
              <a:t>Никерк</a:t>
            </a:r>
            <a:r>
              <a:rPr lang="ru-RU" dirty="0" smtClean="0">
                <a:solidFill>
                  <a:schemeClr val="accent4">
                    <a:lumMod val="75000"/>
                  </a:schemeClr>
                </a:solidFill>
              </a:rPr>
              <a:t> Объемная вышивка М.: «АСТ пресс», 2005</a:t>
            </a:r>
          </a:p>
          <a:p>
            <a:pPr marL="514350" indent="-514350">
              <a:buFont typeface="+mj-lt"/>
              <a:buAutoNum type="arabicPeriod"/>
            </a:pPr>
            <a:r>
              <a:rPr lang="ru-RU" dirty="0" err="1" smtClean="0">
                <a:solidFill>
                  <a:schemeClr val="accent4">
                    <a:lumMod val="75000"/>
                  </a:schemeClr>
                </a:solidFill>
              </a:rPr>
              <a:t>Д.Чотти</a:t>
            </a:r>
            <a:r>
              <a:rPr lang="ru-RU" dirty="0" smtClean="0">
                <a:solidFill>
                  <a:schemeClr val="accent4">
                    <a:lumMod val="75000"/>
                  </a:schemeClr>
                </a:solidFill>
              </a:rPr>
              <a:t>  Вышивка шелковыми лентами М.: «АСТ пресс книга», 2005</a:t>
            </a:r>
          </a:p>
          <a:p>
            <a:pPr marL="514350" indent="-514350">
              <a:buFont typeface="+mj-lt"/>
              <a:buAutoNum type="arabicPeriod"/>
            </a:pPr>
            <a:r>
              <a:rPr lang="ru-RU" dirty="0" smtClean="0">
                <a:solidFill>
                  <a:schemeClr val="accent4">
                    <a:lumMod val="75000"/>
                  </a:schemeClr>
                </a:solidFill>
              </a:rPr>
              <a:t>Вышивка лентами. Эксклюзивные подарки своими руками. 100 уникальных примеров.</a:t>
            </a:r>
          </a:p>
          <a:p>
            <a:pPr marL="514350" indent="-514350">
              <a:buFont typeface="+mj-lt"/>
              <a:buAutoNum type="arabicPeriod"/>
            </a:pPr>
            <a:r>
              <a:rPr lang="ru-RU" dirty="0" smtClean="0">
                <a:solidFill>
                  <a:schemeClr val="accent4">
                    <a:lumMod val="75000"/>
                  </a:schemeClr>
                </a:solidFill>
              </a:rPr>
              <a:t>Ответственный за выпуск И.В. </a:t>
            </a:r>
            <a:r>
              <a:rPr lang="ru-RU" dirty="0" err="1" smtClean="0">
                <a:solidFill>
                  <a:schemeClr val="accent4">
                    <a:lumMod val="75000"/>
                  </a:schemeClr>
                </a:solidFill>
              </a:rPr>
              <a:t>Резько</a:t>
            </a:r>
            <a:r>
              <a:rPr lang="ru-RU" dirty="0" smtClean="0">
                <a:solidFill>
                  <a:schemeClr val="accent4">
                    <a:lumMod val="75000"/>
                  </a:schemeClr>
                </a:solidFill>
              </a:rPr>
              <a:t> Минск «</a:t>
            </a:r>
            <a:r>
              <a:rPr lang="ru-RU" dirty="0" err="1" smtClean="0">
                <a:solidFill>
                  <a:schemeClr val="accent4">
                    <a:lumMod val="75000"/>
                  </a:schemeClr>
                </a:solidFill>
              </a:rPr>
              <a:t>Харвест</a:t>
            </a:r>
            <a:r>
              <a:rPr lang="ru-RU" dirty="0" smtClean="0">
                <a:solidFill>
                  <a:schemeClr val="accent4">
                    <a:lumMod val="75000"/>
                  </a:schemeClr>
                </a:solidFill>
              </a:rPr>
              <a:t>»</a:t>
            </a:r>
          </a:p>
          <a:p>
            <a:pPr marL="514350" indent="-514350">
              <a:buFont typeface="+mj-lt"/>
              <a:buAutoNum type="arabicPeriod"/>
            </a:pPr>
            <a:r>
              <a:rPr lang="ru-RU" dirty="0" smtClean="0">
                <a:solidFill>
                  <a:schemeClr val="accent4">
                    <a:lumMod val="75000"/>
                  </a:schemeClr>
                </a:solidFill>
              </a:rPr>
              <a:t>Вышивка лентами М.: Издательство «</a:t>
            </a:r>
            <a:r>
              <a:rPr lang="ru-RU" dirty="0" err="1" smtClean="0">
                <a:solidFill>
                  <a:schemeClr val="accent4">
                    <a:lumMod val="75000"/>
                  </a:schemeClr>
                </a:solidFill>
              </a:rPr>
              <a:t>Ниола-Пресс</a:t>
            </a:r>
            <a:r>
              <a:rPr lang="ru-RU" dirty="0" smtClean="0">
                <a:solidFill>
                  <a:schemeClr val="accent4">
                    <a:lumMod val="75000"/>
                  </a:schemeClr>
                </a:solidFill>
              </a:rPr>
              <a:t>», 2007, серия «Школа вышивки»</a:t>
            </a:r>
          </a:p>
          <a:p>
            <a:pPr marL="514350" indent="-514350">
              <a:buFont typeface="+mj-lt"/>
              <a:buAutoNum type="arabicPeriod"/>
            </a:pPr>
            <a:r>
              <a:rPr lang="ru-RU" dirty="0" smtClean="0">
                <a:solidFill>
                  <a:schemeClr val="accent4">
                    <a:lumMod val="75000"/>
                  </a:schemeClr>
                </a:solidFill>
              </a:rPr>
              <a:t>Анна Зайцева Шелковые ленты: вышитые украшения для вас и вашего дома М.: </a:t>
            </a:r>
            <a:r>
              <a:rPr lang="ru-RU" dirty="0" err="1" smtClean="0">
                <a:solidFill>
                  <a:schemeClr val="accent4">
                    <a:lumMod val="75000"/>
                  </a:schemeClr>
                </a:solidFill>
              </a:rPr>
              <a:t>Эксмо</a:t>
            </a:r>
            <a:r>
              <a:rPr lang="ru-RU" dirty="0" smtClean="0">
                <a:solidFill>
                  <a:schemeClr val="accent4">
                    <a:lumMod val="75000"/>
                  </a:schemeClr>
                </a:solidFill>
              </a:rPr>
              <a:t>, 2009</a:t>
            </a:r>
          </a:p>
          <a:p>
            <a:endParaRPr lang="ru-RU" dirty="0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043608" y="332656"/>
            <a:ext cx="6727696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ru-RU" sz="3200" b="1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ЛИТЕРАТУРА</a:t>
            </a:r>
            <a:endParaRPr lang="ru-RU" sz="3200" b="1" cap="none" spc="0" dirty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pic>
        <p:nvPicPr>
          <p:cNvPr id="5" name="Picture 2" descr="УчМет - учебно-методический портал. Библиотека разработок, умк, конкурсы, социальная сеть педагогов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6021288"/>
            <a:ext cx="1143000" cy="57150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276</TotalTime>
  <Words>270</Words>
  <Application>Microsoft Office PowerPoint</Application>
  <PresentationFormat>Экран (4:3)</PresentationFormat>
  <Paragraphs>35</Paragraphs>
  <Slides>11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2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РАБОТЫ УЧАЩИХСЯ</vt:lpstr>
      <vt:lpstr>РАБОТЫ УЧАЩИХСЯ</vt:lpstr>
      <vt:lpstr>Слайд 11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Test</dc:creator>
  <cp:lastModifiedBy>Test</cp:lastModifiedBy>
  <cp:revision>27</cp:revision>
  <dcterms:created xsi:type="dcterms:W3CDTF">2013-03-27T05:30:38Z</dcterms:created>
  <dcterms:modified xsi:type="dcterms:W3CDTF">2013-04-06T07:56:53Z</dcterms:modified>
</cp:coreProperties>
</file>