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28" r:id="rId15"/>
    <p:sldMasterId id="2147483852" r:id="rId16"/>
  </p:sldMasterIdLst>
  <p:sldIdLst>
    <p:sldId id="260" r:id="rId17"/>
    <p:sldId id="311" r:id="rId18"/>
    <p:sldId id="310" r:id="rId19"/>
    <p:sldId id="263" r:id="rId20"/>
    <p:sldId id="264" r:id="rId21"/>
    <p:sldId id="265" r:id="rId22"/>
    <p:sldId id="266" r:id="rId23"/>
    <p:sldId id="283" r:id="rId24"/>
    <p:sldId id="269" r:id="rId25"/>
    <p:sldId id="289" r:id="rId26"/>
    <p:sldId id="287" r:id="rId27"/>
    <p:sldId id="270" r:id="rId28"/>
    <p:sldId id="291" r:id="rId29"/>
    <p:sldId id="290" r:id="rId30"/>
    <p:sldId id="292" r:id="rId31"/>
    <p:sldId id="272" r:id="rId32"/>
    <p:sldId id="293" r:id="rId33"/>
    <p:sldId id="294" r:id="rId34"/>
    <p:sldId id="295" r:id="rId35"/>
    <p:sldId id="274" r:id="rId36"/>
    <p:sldId id="275" r:id="rId37"/>
    <p:sldId id="296" r:id="rId38"/>
    <p:sldId id="297" r:id="rId39"/>
    <p:sldId id="298" r:id="rId40"/>
    <p:sldId id="299" r:id="rId41"/>
    <p:sldId id="300" r:id="rId42"/>
    <p:sldId id="302" r:id="rId43"/>
    <p:sldId id="278" r:id="rId44"/>
    <p:sldId id="312" r:id="rId45"/>
    <p:sldId id="304" r:id="rId46"/>
    <p:sldId id="309" r:id="rId47"/>
    <p:sldId id="313"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ECFF"/>
    <a:srgbClr val="FF9900"/>
    <a:srgbClr val="FFFF66"/>
    <a:srgbClr val="CCFFFF"/>
    <a:srgbClr val="006600"/>
    <a:srgbClr val="800000"/>
    <a:srgbClr val="00CC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5" d="100"/>
          <a:sy n="75" d="100"/>
        </p:scale>
        <p:origin x="-1020"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8" Type="http://schemas.openxmlformats.org/officeDocument/2006/relationships/slideMaster" Target="slideMasters/slideMaster8.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27.07.2016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27.07.2016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27.07.2016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34976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37474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88585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5272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49424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97862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13182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35053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0811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66721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15900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77308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14749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27195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96947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44458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14268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01990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88030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90609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15884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32185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29657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29593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64926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36610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59169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68815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39317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27163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21635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17675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77191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65949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23450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1674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74264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37597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7550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86240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8319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5080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75794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10872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1037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88949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23936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43558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5265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92137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90122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93478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48551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01995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49810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78829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32657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21343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41010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6880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88810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80990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06351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50529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59568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92749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25401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99107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97704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73988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04866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27389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17482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80953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4339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29181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34150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34573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65063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4415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79881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67002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56557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89717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28933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62265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6206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52348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71669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62561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95397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39937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07496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4546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653892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16040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01596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18688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00801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06879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09610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5012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43812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09173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46497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84320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75648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18564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9512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70957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11667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22604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50046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1322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58984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31571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71348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74181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050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89085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9741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78416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34482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493098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79998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131306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90208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72738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84050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147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92235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4127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22703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02064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49157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29044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2302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25423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31735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7897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60418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41536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50011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19739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80148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19413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5177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6366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71913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2938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01345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1103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87384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2815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66618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01539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2370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27495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31786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64064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21700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92723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81941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51114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5124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27.07.2016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86956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018808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327463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369654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766005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049359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166407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0455447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0146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6163506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9471154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297526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5816755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887758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27.07.2016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9081045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35.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01.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4.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23.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6.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145.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56.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69.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5" name="Объект 2"/>
          <p:cNvSpPr txBox="1">
            <a:spLocks/>
          </p:cNvSpPr>
          <p:nvPr/>
        </p:nvSpPr>
        <p:spPr>
          <a:xfrm>
            <a:off x="429852" y="908720"/>
            <a:ext cx="8229600" cy="1678813"/>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7000" b="1" dirty="0" smtClean="0">
                <a:solidFill>
                  <a:prstClr val="black"/>
                </a:solidFill>
              </a:rPr>
              <a:t>Проектная мастерская </a:t>
            </a:r>
          </a:p>
          <a:p>
            <a:r>
              <a:rPr lang="ru-RU" sz="7000" b="1" dirty="0" smtClean="0">
                <a:solidFill>
                  <a:prstClr val="black"/>
                </a:solidFill>
              </a:rPr>
              <a:t>«Птичья школа»</a:t>
            </a:r>
            <a:endParaRPr lang="en-US" sz="7000" b="1" dirty="0" smtClean="0">
              <a:solidFill>
                <a:prstClr val="black"/>
              </a:solidFill>
            </a:endParaRPr>
          </a:p>
          <a:p>
            <a:endParaRPr lang="ru-RU" dirty="0">
              <a:solidFill>
                <a:prstClr val="black">
                  <a:tint val="75000"/>
                </a:prstClr>
              </a:solidFill>
            </a:endParaRPr>
          </a:p>
        </p:txBody>
      </p:sp>
      <p:sp>
        <p:nvSpPr>
          <p:cNvPr id="9" name="TextBox 8"/>
          <p:cNvSpPr txBox="1"/>
          <p:nvPr/>
        </p:nvSpPr>
        <p:spPr>
          <a:xfrm>
            <a:off x="2817384" y="3789040"/>
            <a:ext cx="5653663" cy="1938992"/>
          </a:xfrm>
          <a:prstGeom prst="rect">
            <a:avLst/>
          </a:prstGeom>
          <a:noFill/>
        </p:spPr>
        <p:txBody>
          <a:bodyPr wrap="none" rtlCol="0">
            <a:spAutoFit/>
          </a:bodyPr>
          <a:lstStyle/>
          <a:p>
            <a:pPr algn="r"/>
            <a:r>
              <a:rPr lang="ru-RU" sz="2000" b="1" dirty="0" smtClean="0"/>
              <a:t>Учитель начальных классов</a:t>
            </a:r>
          </a:p>
          <a:p>
            <a:pPr algn="r"/>
            <a:r>
              <a:rPr lang="ru-RU" sz="2000" b="1" dirty="0"/>
              <a:t>п</a:t>
            </a:r>
            <a:r>
              <a:rPr lang="ru-RU" sz="2000" b="1" dirty="0" smtClean="0"/>
              <a:t>ервой квалификационной категории</a:t>
            </a:r>
          </a:p>
          <a:p>
            <a:pPr algn="r"/>
            <a:r>
              <a:rPr lang="ru-RU" sz="2000" b="1" dirty="0" smtClean="0"/>
              <a:t>МАОУ «Гимназия №4 имени братьев Каменских </a:t>
            </a:r>
          </a:p>
          <a:p>
            <a:pPr algn="r"/>
            <a:r>
              <a:rPr lang="ru-RU" sz="2000" b="1" dirty="0" smtClean="0"/>
              <a:t>города Перми</a:t>
            </a:r>
          </a:p>
          <a:p>
            <a:pPr algn="r"/>
            <a:r>
              <a:rPr lang="ru-RU" sz="2000" b="1" dirty="0" err="1" smtClean="0"/>
              <a:t>Жвакиной</a:t>
            </a:r>
            <a:r>
              <a:rPr lang="ru-RU" sz="2000" b="1" dirty="0" smtClean="0"/>
              <a:t> Татьяны Геннадьевны</a:t>
            </a:r>
          </a:p>
          <a:p>
            <a:pPr algn="r"/>
            <a:r>
              <a:rPr lang="ru-RU" sz="2000" b="1" dirty="0" smtClean="0"/>
              <a:t>2015 г.</a:t>
            </a:r>
            <a:endParaRPr lang="ru-RU" sz="2000" b="1" dirty="0"/>
          </a:p>
        </p:txBody>
      </p:sp>
      <p:pic>
        <p:nvPicPr>
          <p:cNvPr id="10" name="Picture 6" descr="http://f17.ifotki.info/org/3dc62a1f5f79512b01eaf522f0ca79d43e7a5b1899741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7927" y="3978017"/>
            <a:ext cx="1831099" cy="2588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872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sunhome.ru/UsersGallery/wallpapers/24/317472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079" t="14828" r="18630"/>
          <a:stretch/>
        </p:blipFill>
        <p:spPr bwMode="auto">
          <a:xfrm>
            <a:off x="3087597" y="2276872"/>
            <a:ext cx="2390641" cy="2146373"/>
          </a:xfrm>
          <a:prstGeom prst="rect">
            <a:avLst/>
          </a:prstGeom>
          <a:noFill/>
          <a:extLst>
            <a:ext uri="{909E8E84-426E-40DD-AFC4-6F175D3DCCD1}">
              <a14:hiddenFill xmlns:a14="http://schemas.microsoft.com/office/drawing/2010/main">
                <a:solidFill>
                  <a:srgbClr val="FFFFFF"/>
                </a:solidFill>
              </a14:hiddenFill>
            </a:ext>
          </a:extLst>
        </p:spPr>
      </p:pic>
      <p:sp>
        <p:nvSpPr>
          <p:cNvPr id="11" name="Заголовок 10"/>
          <p:cNvSpPr>
            <a:spLocks noGrp="1"/>
          </p:cNvSpPr>
          <p:nvPr>
            <p:ph type="title"/>
          </p:nvPr>
        </p:nvSpPr>
        <p:spPr>
          <a:xfrm>
            <a:off x="283896" y="332656"/>
            <a:ext cx="8229600" cy="850106"/>
          </a:xfrm>
        </p:spPr>
        <p:txBody>
          <a:bodyPr>
            <a:normAutofit/>
          </a:bodyPr>
          <a:lstStyle/>
          <a:p>
            <a:r>
              <a:rPr lang="ru-RU" b="1" dirty="0" smtClean="0"/>
              <a:t>Человек ХХ</a:t>
            </a:r>
            <a:r>
              <a:rPr lang="en-US" b="1" dirty="0" smtClean="0"/>
              <a:t>I </a:t>
            </a:r>
            <a:r>
              <a:rPr lang="ru-RU" b="1" dirty="0" smtClean="0"/>
              <a:t>века:</a:t>
            </a:r>
            <a:endParaRPr lang="ru-RU" b="1" dirty="0"/>
          </a:p>
        </p:txBody>
      </p:sp>
      <p:sp>
        <p:nvSpPr>
          <p:cNvPr id="7" name="Объект 6"/>
          <p:cNvSpPr>
            <a:spLocks noGrp="1"/>
          </p:cNvSpPr>
          <p:nvPr>
            <p:ph sz="half" idx="4294967295"/>
          </p:nvPr>
        </p:nvSpPr>
        <p:spPr>
          <a:xfrm>
            <a:off x="395536" y="1204564"/>
            <a:ext cx="3131840" cy="2144615"/>
          </a:xfrm>
        </p:spPr>
        <p:txBody>
          <a:bodyPr>
            <a:noAutofit/>
          </a:bodyPr>
          <a:lstStyle/>
          <a:p>
            <a:pPr marL="0" indent="0">
              <a:buNone/>
            </a:pPr>
            <a:r>
              <a:rPr lang="ru-RU" sz="2400" b="1" dirty="0" smtClean="0"/>
              <a:t>умеет               мыслить критически, способен                        к творческой деятельности</a:t>
            </a:r>
          </a:p>
        </p:txBody>
      </p:sp>
      <p:sp>
        <p:nvSpPr>
          <p:cNvPr id="8" name="Объект 7"/>
          <p:cNvSpPr>
            <a:spLocks noGrp="1"/>
          </p:cNvSpPr>
          <p:nvPr>
            <p:ph sz="half" idx="4294967295"/>
          </p:nvPr>
        </p:nvSpPr>
        <p:spPr>
          <a:xfrm>
            <a:off x="5688013" y="1547994"/>
            <a:ext cx="3455987" cy="1873250"/>
          </a:xfrm>
        </p:spPr>
        <p:txBody>
          <a:bodyPr>
            <a:normAutofit/>
          </a:bodyPr>
          <a:lstStyle/>
          <a:p>
            <a:pPr marL="0" indent="0">
              <a:buNone/>
            </a:pPr>
            <a:r>
              <a:rPr lang="ru-RU" sz="2400" b="1" dirty="0" smtClean="0"/>
              <a:t>обладает коммуникативными </a:t>
            </a:r>
          </a:p>
          <a:p>
            <a:pPr marL="0" indent="0">
              <a:buNone/>
            </a:pPr>
            <a:r>
              <a:rPr lang="ru-RU" sz="2400" b="1" dirty="0" smtClean="0"/>
              <a:t>и организаторскими способностями</a:t>
            </a:r>
            <a:endParaRPr lang="ru-RU" sz="2400" b="1" dirty="0"/>
          </a:p>
        </p:txBody>
      </p:sp>
      <p:sp>
        <p:nvSpPr>
          <p:cNvPr id="9" name="Объект 6"/>
          <p:cNvSpPr txBox="1">
            <a:spLocks/>
          </p:cNvSpPr>
          <p:nvPr/>
        </p:nvSpPr>
        <p:spPr>
          <a:xfrm>
            <a:off x="5478238" y="4464040"/>
            <a:ext cx="3384376" cy="17151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ru-RU" sz="2400" b="1" dirty="0">
                <a:solidFill>
                  <a:prstClr val="black"/>
                </a:solidFill>
              </a:rPr>
              <a:t>о</a:t>
            </a:r>
            <a:r>
              <a:rPr lang="ru-RU" sz="2400" b="1" dirty="0" smtClean="0">
                <a:solidFill>
                  <a:prstClr val="black"/>
                </a:solidFill>
              </a:rPr>
              <a:t>риентирован на </a:t>
            </a:r>
          </a:p>
          <a:p>
            <a:pPr marL="0" indent="0">
              <a:buFont typeface="Arial" pitchFamily="34" charset="0"/>
              <a:buNone/>
            </a:pPr>
            <a:r>
              <a:rPr lang="ru-RU" sz="2400" b="1" dirty="0" smtClean="0">
                <a:solidFill>
                  <a:prstClr val="black"/>
                </a:solidFill>
              </a:rPr>
              <a:t>духовно-нравственные</a:t>
            </a:r>
          </a:p>
          <a:p>
            <a:pPr marL="0" indent="0">
              <a:buFont typeface="Arial" pitchFamily="34" charset="0"/>
              <a:buNone/>
            </a:pPr>
            <a:r>
              <a:rPr lang="ru-RU" sz="2400" b="1" dirty="0" smtClean="0">
                <a:solidFill>
                  <a:prstClr val="black"/>
                </a:solidFill>
              </a:rPr>
              <a:t>ценности</a:t>
            </a:r>
            <a:endParaRPr lang="ru-RU" sz="2400" b="1" dirty="0">
              <a:solidFill>
                <a:prstClr val="black"/>
              </a:solidFill>
            </a:endParaRPr>
          </a:p>
        </p:txBody>
      </p:sp>
      <p:sp>
        <p:nvSpPr>
          <p:cNvPr id="10" name="Объект 6"/>
          <p:cNvSpPr txBox="1">
            <a:spLocks/>
          </p:cNvSpPr>
          <p:nvPr/>
        </p:nvSpPr>
        <p:spPr>
          <a:xfrm>
            <a:off x="1513801" y="4293096"/>
            <a:ext cx="3168352" cy="1440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ru-RU" sz="2400" b="1" dirty="0" smtClean="0">
                <a:solidFill>
                  <a:prstClr val="black"/>
                </a:solidFill>
              </a:rPr>
              <a:t>имеет </a:t>
            </a:r>
          </a:p>
          <a:p>
            <a:pPr marL="0" indent="0">
              <a:buFont typeface="Arial" pitchFamily="34" charset="0"/>
              <a:buNone/>
            </a:pPr>
            <a:r>
              <a:rPr lang="ru-RU" sz="2400" b="1" dirty="0" smtClean="0">
                <a:solidFill>
                  <a:prstClr val="black"/>
                </a:solidFill>
              </a:rPr>
              <a:t>активную жизненную </a:t>
            </a:r>
          </a:p>
          <a:p>
            <a:pPr marL="0" indent="0">
              <a:buFont typeface="Arial" pitchFamily="34" charset="0"/>
              <a:buNone/>
            </a:pPr>
            <a:r>
              <a:rPr lang="ru-RU" sz="2400" b="1" dirty="0" smtClean="0">
                <a:solidFill>
                  <a:prstClr val="black"/>
                </a:solidFill>
              </a:rPr>
              <a:t>позицию</a:t>
            </a:r>
            <a:endParaRPr lang="ru-RU" sz="2400" b="1" dirty="0">
              <a:solidFill>
                <a:prstClr val="black"/>
              </a:solidFill>
            </a:endParaRPr>
          </a:p>
        </p:txBody>
      </p:sp>
    </p:spTree>
    <p:extLst>
      <p:ext uri="{BB962C8B-B14F-4D97-AF65-F5344CB8AC3E}">
        <p14:creationId xmlns:p14="http://schemas.microsoft.com/office/powerpoint/2010/main" val="875416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5026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12086" y="476672"/>
            <a:ext cx="8229600" cy="1902363"/>
          </a:xfrm>
        </p:spPr>
        <p:txBody>
          <a:bodyPr>
            <a:noAutofit/>
          </a:bodyPr>
          <a:lstStyle/>
          <a:p>
            <a:pPr algn="r"/>
            <a:r>
              <a:rPr lang="ru-RU" sz="3200" b="1" dirty="0" smtClean="0"/>
              <a:t>То, что дети могут сделать вместе сегодня,</a:t>
            </a:r>
            <a:br>
              <a:rPr lang="ru-RU" sz="3200" b="1" dirty="0" smtClean="0"/>
            </a:br>
            <a:r>
              <a:rPr lang="ru-RU" sz="3200" b="1" dirty="0" smtClean="0"/>
              <a:t>завтра каждый из них сможет сделать самостоятельно.</a:t>
            </a:r>
            <a:br>
              <a:rPr lang="ru-RU" sz="3200" b="1" dirty="0" smtClean="0"/>
            </a:br>
            <a:r>
              <a:rPr lang="ru-RU" sz="2800" dirty="0" smtClean="0"/>
              <a:t>Л. Выготский</a:t>
            </a:r>
            <a:endParaRPr lang="ru-RU" sz="2800" dirty="0"/>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016" t="6214" b="20471"/>
          <a:stretch/>
        </p:blipFill>
        <p:spPr bwMode="auto">
          <a:xfrm>
            <a:off x="467544" y="2204864"/>
            <a:ext cx="5112568" cy="4075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descr="http://f17.ifotki.info/org/3dc62a1f5f79512b01eaf522f0ca79d43e7a5b18997416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3253418"/>
            <a:ext cx="1399051" cy="1978043"/>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467544" y="2204864"/>
            <a:ext cx="5112568" cy="4075153"/>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964475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Autofit/>
          </a:bodyPr>
          <a:lstStyle/>
          <a:p>
            <a:r>
              <a:rPr lang="ru-RU" sz="3600" b="1" dirty="0" smtClean="0"/>
              <a:t>Групповая проектная деятельность</a:t>
            </a:r>
            <a:endParaRPr lang="ru-RU" sz="3600" b="1" dirty="0"/>
          </a:p>
        </p:txBody>
      </p:sp>
      <p:sp>
        <p:nvSpPr>
          <p:cNvPr id="5" name="Заголовок 1"/>
          <p:cNvSpPr txBox="1">
            <a:spLocks/>
          </p:cNvSpPr>
          <p:nvPr/>
        </p:nvSpPr>
        <p:spPr>
          <a:xfrm>
            <a:off x="758552" y="1988840"/>
            <a:ext cx="8229600" cy="1800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b="1" dirty="0"/>
              <a:t>у</a:t>
            </a:r>
            <a:r>
              <a:rPr lang="ru-RU" sz="3600" b="1" dirty="0" smtClean="0"/>
              <a:t> младших школьников – это система проектных задач, объединенных одной темой </a:t>
            </a:r>
            <a:endParaRPr lang="ru-RU" sz="3600" b="1" dirty="0"/>
          </a:p>
        </p:txBody>
      </p:sp>
      <p:cxnSp>
        <p:nvCxnSpPr>
          <p:cNvPr id="8" name="Прямая со стрелкой 7"/>
          <p:cNvCxnSpPr/>
          <p:nvPr/>
        </p:nvCxnSpPr>
        <p:spPr>
          <a:xfrm>
            <a:off x="4586808" y="1196752"/>
            <a:ext cx="0" cy="7920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552310" y="4005064"/>
            <a:ext cx="0" cy="7920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Заголовок 1"/>
          <p:cNvSpPr txBox="1">
            <a:spLocks/>
          </p:cNvSpPr>
          <p:nvPr/>
        </p:nvSpPr>
        <p:spPr>
          <a:xfrm>
            <a:off x="742528" y="4581128"/>
            <a:ext cx="8229600" cy="1800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b="1" dirty="0"/>
              <a:t>п</a:t>
            </a:r>
            <a:r>
              <a:rPr lang="ru-RU" sz="3600" b="1" dirty="0" smtClean="0"/>
              <a:t>роектная мастерская</a:t>
            </a:r>
          </a:p>
          <a:p>
            <a:r>
              <a:rPr lang="ru-RU" sz="3600" b="1" dirty="0" smtClean="0"/>
              <a:t>«Птичья школа»</a:t>
            </a:r>
            <a:endParaRPr lang="ru-RU" sz="3600" b="1" dirty="0"/>
          </a:p>
        </p:txBody>
      </p:sp>
    </p:spTree>
    <p:extLst>
      <p:ext uri="{BB962C8B-B14F-4D97-AF65-F5344CB8AC3E}">
        <p14:creationId xmlns:p14="http://schemas.microsoft.com/office/powerpoint/2010/main" val="4202904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ru-RU" b="1" dirty="0" smtClean="0"/>
              <a:t>Птичья школа</a:t>
            </a:r>
            <a:endParaRPr lang="ru-RU" b="1" dirty="0"/>
          </a:p>
        </p:txBody>
      </p:sp>
      <p:sp>
        <p:nvSpPr>
          <p:cNvPr id="3" name="Объект 2"/>
          <p:cNvSpPr>
            <a:spLocks noGrp="1"/>
          </p:cNvSpPr>
          <p:nvPr>
            <p:ph idx="1"/>
          </p:nvPr>
        </p:nvSpPr>
        <p:spPr>
          <a:xfrm>
            <a:off x="827584" y="1628800"/>
            <a:ext cx="8229600" cy="4525963"/>
          </a:xfrm>
        </p:spPr>
        <p:txBody>
          <a:bodyPr>
            <a:normAutofit/>
          </a:bodyPr>
          <a:lstStyle/>
          <a:p>
            <a:pPr lvl="0"/>
            <a:r>
              <a:rPr lang="ru-RU" b="1" dirty="0" smtClean="0">
                <a:solidFill>
                  <a:prstClr val="black"/>
                </a:solidFill>
              </a:rPr>
              <a:t>Цель</a:t>
            </a:r>
            <a:r>
              <a:rPr lang="ru-RU" b="1" dirty="0">
                <a:solidFill>
                  <a:prstClr val="black"/>
                </a:solidFill>
              </a:rPr>
              <a:t>: </a:t>
            </a:r>
            <a:r>
              <a:rPr lang="ru-RU" dirty="0">
                <a:solidFill>
                  <a:prstClr val="black"/>
                </a:solidFill>
              </a:rPr>
              <a:t>научить учащихся продуктивному взаимодействию в </a:t>
            </a:r>
            <a:r>
              <a:rPr lang="ru-RU" dirty="0" smtClean="0">
                <a:solidFill>
                  <a:prstClr val="black"/>
                </a:solidFill>
              </a:rPr>
              <a:t>разновозрастных группах.</a:t>
            </a:r>
          </a:p>
          <a:p>
            <a:pPr lvl="0"/>
            <a:r>
              <a:rPr lang="ru-RU" b="1" dirty="0">
                <a:solidFill>
                  <a:prstClr val="black"/>
                </a:solidFill>
              </a:rPr>
              <a:t>Участники: </a:t>
            </a:r>
            <a:r>
              <a:rPr lang="ru-RU" dirty="0">
                <a:solidFill>
                  <a:prstClr val="black"/>
                </a:solidFill>
              </a:rPr>
              <a:t>учащиеся 2-4 классов</a:t>
            </a:r>
            <a:r>
              <a:rPr lang="ru-RU" dirty="0" smtClean="0">
                <a:solidFill>
                  <a:prstClr val="black"/>
                </a:solidFill>
              </a:rPr>
              <a:t>.</a:t>
            </a:r>
            <a:endParaRPr lang="ru-RU" dirty="0" smtClean="0"/>
          </a:p>
          <a:p>
            <a:r>
              <a:rPr lang="ru-RU" b="1" dirty="0" smtClean="0"/>
              <a:t>Предмет: </a:t>
            </a:r>
            <a:r>
              <a:rPr lang="ru-RU" dirty="0" smtClean="0"/>
              <a:t>окружающий мир, русский язык, математика.</a:t>
            </a:r>
            <a:endParaRPr lang="ru-RU" b="1" dirty="0" smtClean="0"/>
          </a:p>
          <a:p>
            <a:r>
              <a:rPr lang="ru-RU" b="1" dirty="0" smtClean="0"/>
              <a:t>Время реализации: </a:t>
            </a:r>
            <a:r>
              <a:rPr lang="ru-RU" dirty="0" smtClean="0"/>
              <a:t>проектный день длительностью 4 урока.</a:t>
            </a:r>
          </a:p>
          <a:p>
            <a:endParaRPr lang="ru-RU" dirty="0"/>
          </a:p>
        </p:txBody>
      </p:sp>
    </p:spTree>
    <p:extLst>
      <p:ext uri="{BB962C8B-B14F-4D97-AF65-F5344CB8AC3E}">
        <p14:creationId xmlns:p14="http://schemas.microsoft.com/office/powerpoint/2010/main" val="4068258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Autofit/>
          </a:bodyPr>
          <a:lstStyle/>
          <a:p>
            <a:r>
              <a:rPr lang="ru-RU" sz="3600" b="1" dirty="0" smtClean="0"/>
              <a:t>Педагогические задачи проектной мастерской:</a:t>
            </a:r>
            <a:endParaRPr lang="ru-RU" sz="3600" b="1" dirty="0"/>
          </a:p>
        </p:txBody>
      </p:sp>
      <p:sp>
        <p:nvSpPr>
          <p:cNvPr id="3" name="Объект 2"/>
          <p:cNvSpPr>
            <a:spLocks noGrp="1"/>
          </p:cNvSpPr>
          <p:nvPr>
            <p:ph idx="1"/>
          </p:nvPr>
        </p:nvSpPr>
        <p:spPr>
          <a:xfrm>
            <a:off x="896253" y="1628800"/>
            <a:ext cx="8229600" cy="4525963"/>
          </a:xfrm>
        </p:spPr>
        <p:txBody>
          <a:bodyPr>
            <a:normAutofit fontScale="62500" lnSpcReduction="20000"/>
          </a:bodyPr>
          <a:lstStyle/>
          <a:p>
            <a:r>
              <a:rPr lang="ru-RU" sz="3600" dirty="0"/>
              <a:t>научить детей работать в малых разновозрастных группах</a:t>
            </a:r>
            <a:r>
              <a:rPr lang="ru-RU" sz="3600" dirty="0" smtClean="0"/>
              <a:t>;</a:t>
            </a:r>
            <a:endParaRPr lang="en-US" sz="3600" dirty="0" smtClean="0"/>
          </a:p>
          <a:p>
            <a:r>
              <a:rPr lang="ru-RU" sz="3600" dirty="0"/>
              <a:t>научить работать с научно-познавательным текстом, извлекать и анализировать информацию;</a:t>
            </a:r>
          </a:p>
          <a:p>
            <a:r>
              <a:rPr lang="ru-RU" sz="3600" dirty="0"/>
              <a:t>научить детей планированию, моделированию, контролю, оценке своей деятельности. </a:t>
            </a:r>
          </a:p>
          <a:p>
            <a:r>
              <a:rPr lang="ru-RU" sz="3600" dirty="0"/>
              <a:t>н</a:t>
            </a:r>
            <a:r>
              <a:rPr lang="ru-RU" sz="3600" dirty="0" smtClean="0"/>
              <a:t>аучить учащихся применять предметные знания и умения в нестандартных ситуациях;</a:t>
            </a:r>
            <a:endParaRPr lang="ru-RU" sz="3600" dirty="0"/>
          </a:p>
          <a:p>
            <a:r>
              <a:rPr lang="ru-RU" sz="3600" dirty="0"/>
              <a:t>р</a:t>
            </a:r>
            <a:r>
              <a:rPr lang="ru-RU" sz="3600" dirty="0" smtClean="0"/>
              <a:t>азвивать у учащихся познавательную </a:t>
            </a:r>
            <a:r>
              <a:rPr lang="ru-RU" sz="3600" dirty="0"/>
              <a:t>и </a:t>
            </a:r>
            <a:r>
              <a:rPr lang="ru-RU" sz="3600" dirty="0" smtClean="0"/>
              <a:t>творческую активность;</a:t>
            </a:r>
            <a:endParaRPr lang="ru-RU" sz="3600" dirty="0"/>
          </a:p>
          <a:p>
            <a:r>
              <a:rPr lang="ru-RU" sz="3600" dirty="0" smtClean="0"/>
              <a:t>создать </a:t>
            </a:r>
            <a:r>
              <a:rPr lang="ru-RU" sz="3600" dirty="0"/>
              <a:t>условия для самостоятельного определения и присвоения нравственных норм поведения в коллективе;</a:t>
            </a:r>
          </a:p>
          <a:p>
            <a:r>
              <a:rPr lang="ru-RU" sz="3600" dirty="0" smtClean="0"/>
              <a:t>создать </a:t>
            </a:r>
            <a:r>
              <a:rPr lang="ru-RU" sz="3600" dirty="0"/>
              <a:t>ситуацию оценивания труда </a:t>
            </a:r>
            <a:r>
              <a:rPr lang="ru-RU" sz="3600" dirty="0" smtClean="0"/>
              <a:t>учителя.</a:t>
            </a:r>
            <a:endParaRPr lang="ru-RU" sz="3600" dirty="0"/>
          </a:p>
          <a:p>
            <a:endParaRPr lang="ru-RU" dirty="0"/>
          </a:p>
        </p:txBody>
      </p:sp>
    </p:spTree>
    <p:extLst>
      <p:ext uri="{BB962C8B-B14F-4D97-AF65-F5344CB8AC3E}">
        <p14:creationId xmlns:p14="http://schemas.microsoft.com/office/powerpoint/2010/main" val="3958112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smtClean="0"/>
              <a:t>Формируемые УУД:</a:t>
            </a:r>
            <a:endParaRPr lang="ru-RU" sz="3600" b="1" dirty="0"/>
          </a:p>
        </p:txBody>
      </p:sp>
      <p:sp>
        <p:nvSpPr>
          <p:cNvPr id="3" name="Объект 2"/>
          <p:cNvSpPr>
            <a:spLocks noGrp="1"/>
          </p:cNvSpPr>
          <p:nvPr>
            <p:ph idx="1"/>
          </p:nvPr>
        </p:nvSpPr>
        <p:spPr>
          <a:xfrm>
            <a:off x="904927" y="1268760"/>
            <a:ext cx="8229600" cy="4997152"/>
          </a:xfrm>
        </p:spPr>
        <p:txBody>
          <a:bodyPr>
            <a:normAutofit fontScale="70000" lnSpcReduction="20000"/>
          </a:bodyPr>
          <a:lstStyle/>
          <a:p>
            <a:r>
              <a:rPr lang="ru-RU" sz="3400" dirty="0"/>
              <a:t>анализ проблемы, анализ объектов с целью выделения существенных и несущественных признаков; синтез – составление целого из частей;</a:t>
            </a:r>
          </a:p>
          <a:p>
            <a:r>
              <a:rPr lang="ru-RU" sz="3400" dirty="0"/>
              <a:t>с</a:t>
            </a:r>
            <a:r>
              <a:rPr lang="ru-RU" sz="3400" dirty="0" smtClean="0"/>
              <a:t>мысловое </a:t>
            </a:r>
            <a:r>
              <a:rPr lang="ru-RU" sz="3400" dirty="0"/>
              <a:t>чтение, извлечение необходимой информации; построение логической цепи рассуждений;</a:t>
            </a:r>
          </a:p>
          <a:p>
            <a:r>
              <a:rPr lang="ru-RU" sz="3400" dirty="0" smtClean="0"/>
              <a:t>осознанное </a:t>
            </a:r>
            <a:r>
              <a:rPr lang="ru-RU" sz="3400" dirty="0"/>
              <a:t>построение речевого высказывания в письменной форме;</a:t>
            </a:r>
          </a:p>
          <a:p>
            <a:r>
              <a:rPr lang="ru-RU" sz="3400" dirty="0" smtClean="0"/>
              <a:t>планирование </a:t>
            </a:r>
            <a:r>
              <a:rPr lang="ru-RU" sz="3400" dirty="0"/>
              <a:t>деятельности, поиск продуктивных способов решения проблемы, выдвижение гипотез и их обоснование; самостоятельное решение проблемы поискового и творческого характера; моделирование объекта;</a:t>
            </a:r>
          </a:p>
          <a:p>
            <a:r>
              <a:rPr lang="ru-RU" sz="3400" dirty="0" smtClean="0"/>
              <a:t>планирование </a:t>
            </a:r>
            <a:r>
              <a:rPr lang="ru-RU" sz="3400" dirty="0"/>
              <a:t>сотрудничества; контроль и оценка своей деятельности;</a:t>
            </a:r>
          </a:p>
          <a:p>
            <a:r>
              <a:rPr lang="ru-RU" sz="3400" dirty="0" smtClean="0"/>
              <a:t>нравственно-этическая </a:t>
            </a:r>
            <a:r>
              <a:rPr lang="ru-RU" sz="3400" dirty="0"/>
              <a:t>ориентация.</a:t>
            </a:r>
          </a:p>
          <a:p>
            <a:endParaRPr lang="ru-RU" dirty="0"/>
          </a:p>
        </p:txBody>
      </p:sp>
    </p:spTree>
    <p:extLst>
      <p:ext uri="{BB962C8B-B14F-4D97-AF65-F5344CB8AC3E}">
        <p14:creationId xmlns:p14="http://schemas.microsoft.com/office/powerpoint/2010/main" val="2487927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79512" y="1628800"/>
            <a:ext cx="3960440" cy="388843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бъект 2"/>
          <p:cNvSpPr txBox="1">
            <a:spLocks/>
          </p:cNvSpPr>
          <p:nvPr/>
        </p:nvSpPr>
        <p:spPr>
          <a:xfrm>
            <a:off x="183704" y="368659"/>
            <a:ext cx="4244280" cy="579350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Aft>
                <a:spcPts val="1000"/>
              </a:spcAft>
              <a:buFont typeface="Arial" pitchFamily="34" charset="0"/>
              <a:buNone/>
            </a:pPr>
            <a:r>
              <a:rPr lang="ru-RU" b="1" dirty="0" smtClean="0">
                <a:ea typeface="Calibri"/>
                <a:cs typeface="Times New Roman"/>
              </a:rPr>
              <a:t>Педагогические задачи: </a:t>
            </a:r>
            <a:endParaRPr lang="ru-RU" sz="2400" dirty="0" smtClean="0">
              <a:ea typeface="Calibri"/>
              <a:cs typeface="Times New Roman"/>
            </a:endParaRPr>
          </a:p>
          <a:p>
            <a:pPr>
              <a:lnSpc>
                <a:spcPct val="115000"/>
              </a:lnSpc>
              <a:spcAft>
                <a:spcPts val="1000"/>
              </a:spcAft>
            </a:pPr>
            <a:r>
              <a:rPr lang="ru-RU" sz="2400" dirty="0">
                <a:ea typeface="Calibri"/>
                <a:cs typeface="Times New Roman"/>
              </a:rPr>
              <a:t>научить учащихся применять предметные знания и умения в нестандартных ситуациях</a:t>
            </a:r>
            <a:r>
              <a:rPr lang="ru-RU" sz="2400" dirty="0" smtClean="0">
                <a:ea typeface="Calibri"/>
                <a:cs typeface="Times New Roman"/>
              </a:rPr>
              <a:t>;</a:t>
            </a:r>
          </a:p>
          <a:p>
            <a:pPr>
              <a:lnSpc>
                <a:spcPct val="115000"/>
              </a:lnSpc>
              <a:spcAft>
                <a:spcPts val="1000"/>
              </a:spcAft>
            </a:pPr>
            <a:r>
              <a:rPr lang="ru-RU" sz="2400" dirty="0">
                <a:ea typeface="Calibri"/>
                <a:cs typeface="Times New Roman"/>
              </a:rPr>
              <a:t>с</a:t>
            </a:r>
            <a:r>
              <a:rPr lang="ru-RU" sz="2400" dirty="0" smtClean="0">
                <a:ea typeface="Calibri"/>
                <a:cs typeface="Times New Roman"/>
              </a:rPr>
              <a:t>пособствовать развитию умений продуктивного взаимодействия в малой разновозрастной группе </a:t>
            </a:r>
            <a:endParaRPr lang="ru-RU" sz="2400" dirty="0"/>
          </a:p>
        </p:txBody>
      </p:sp>
      <p:sp>
        <p:nvSpPr>
          <p:cNvPr id="6" name="Скругленный прямоугольник 5"/>
          <p:cNvSpPr/>
          <p:nvPr/>
        </p:nvSpPr>
        <p:spPr>
          <a:xfrm>
            <a:off x="4355976" y="1340769"/>
            <a:ext cx="4536504" cy="478539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бъект 3"/>
          <p:cNvSpPr txBox="1">
            <a:spLocks/>
          </p:cNvSpPr>
          <p:nvPr/>
        </p:nvSpPr>
        <p:spPr>
          <a:xfrm>
            <a:off x="4427984" y="404664"/>
            <a:ext cx="4536504" cy="5721499"/>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ru-RU" b="1" dirty="0" smtClean="0">
                <a:solidFill>
                  <a:srgbClr val="FF0000"/>
                </a:solidFill>
              </a:rPr>
              <a:t>Проектная  задача:</a:t>
            </a:r>
            <a:endParaRPr lang="ru-RU" dirty="0" smtClean="0">
              <a:solidFill>
                <a:srgbClr val="FF0000"/>
              </a:solidFill>
            </a:endParaRPr>
          </a:p>
          <a:p>
            <a:endParaRPr lang="ru-RU" dirty="0" smtClean="0"/>
          </a:p>
          <a:p>
            <a:r>
              <a:rPr lang="ru-RU" dirty="0"/>
              <a:t>п</a:t>
            </a:r>
            <a:r>
              <a:rPr lang="ru-RU" dirty="0" smtClean="0"/>
              <a:t>одготовить документы для работы птичьей школы, в частности: составить алфавитный список учащихся из </a:t>
            </a:r>
            <a:r>
              <a:rPr lang="ru-RU" dirty="0"/>
              <a:t>отдельных карточек с названиями птиц, желающих учиться в этой школе. </a:t>
            </a:r>
          </a:p>
          <a:p>
            <a:endParaRPr lang="ru-RU" dirty="0"/>
          </a:p>
        </p:txBody>
      </p:sp>
    </p:spTree>
    <p:extLst>
      <p:ext uri="{BB962C8B-B14F-4D97-AF65-F5344CB8AC3E}">
        <p14:creationId xmlns:p14="http://schemas.microsoft.com/office/powerpoint/2010/main" val="2136148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0" y="-1"/>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68383" y="239451"/>
            <a:ext cx="8229600" cy="959900"/>
          </a:xfrm>
        </p:spPr>
        <p:txBody>
          <a:bodyPr>
            <a:normAutofit/>
          </a:bodyPr>
          <a:lstStyle/>
          <a:p>
            <a:r>
              <a:rPr lang="ru-RU" sz="4000" b="1" dirty="0" smtClean="0"/>
              <a:t>Карточки с названиями птиц</a:t>
            </a:r>
            <a:endParaRPr lang="ru-RU" sz="4000" b="1" dirty="0"/>
          </a:p>
        </p:txBody>
      </p:sp>
      <p:sp>
        <p:nvSpPr>
          <p:cNvPr id="6" name="TextBox 5"/>
          <p:cNvSpPr txBox="1"/>
          <p:nvPr/>
        </p:nvSpPr>
        <p:spPr>
          <a:xfrm>
            <a:off x="5668307" y="5440676"/>
            <a:ext cx="947695" cy="584775"/>
          </a:xfrm>
          <a:prstGeom prst="rect">
            <a:avLst/>
          </a:prstGeom>
          <a:solidFill>
            <a:srgbClr val="FFFF66"/>
          </a:solidFill>
        </p:spPr>
        <p:txBody>
          <a:bodyPr wrap="none" rtlCol="0">
            <a:spAutoFit/>
          </a:bodyPr>
          <a:lstStyle/>
          <a:p>
            <a:r>
              <a:rPr lang="ru-RU" sz="3200" b="1" dirty="0"/>
              <a:t>а</a:t>
            </a:r>
            <a:r>
              <a:rPr lang="ru-RU" sz="3200" b="1" dirty="0" smtClean="0"/>
              <a:t>ист</a:t>
            </a:r>
            <a:endParaRPr lang="ru-RU" sz="3200" b="1" dirty="0"/>
          </a:p>
        </p:txBody>
      </p:sp>
      <p:sp>
        <p:nvSpPr>
          <p:cNvPr id="7" name="TextBox 6"/>
          <p:cNvSpPr txBox="1"/>
          <p:nvPr/>
        </p:nvSpPr>
        <p:spPr>
          <a:xfrm rot="514804">
            <a:off x="5658913" y="2474711"/>
            <a:ext cx="1258678" cy="584775"/>
          </a:xfrm>
          <a:prstGeom prst="rect">
            <a:avLst/>
          </a:prstGeom>
          <a:solidFill>
            <a:srgbClr val="FFFF66"/>
          </a:solidFill>
        </p:spPr>
        <p:txBody>
          <a:bodyPr wrap="none" rtlCol="0">
            <a:spAutoFit/>
          </a:bodyPr>
          <a:lstStyle/>
          <a:p>
            <a:r>
              <a:rPr lang="ru-RU" sz="3200" b="1" dirty="0" smtClean="0"/>
              <a:t>цапля</a:t>
            </a:r>
            <a:endParaRPr lang="ru-RU" sz="3200" b="1" dirty="0"/>
          </a:p>
        </p:txBody>
      </p:sp>
      <p:sp>
        <p:nvSpPr>
          <p:cNvPr id="8" name="TextBox 7"/>
          <p:cNvSpPr txBox="1"/>
          <p:nvPr/>
        </p:nvSpPr>
        <p:spPr>
          <a:xfrm rot="20805049">
            <a:off x="3567905" y="3473851"/>
            <a:ext cx="1476686" cy="584775"/>
          </a:xfrm>
          <a:prstGeom prst="rect">
            <a:avLst/>
          </a:prstGeom>
          <a:solidFill>
            <a:srgbClr val="FFFF66"/>
          </a:solidFill>
        </p:spPr>
        <p:txBody>
          <a:bodyPr wrap="none" rtlCol="0">
            <a:spAutoFit/>
          </a:bodyPr>
          <a:lstStyle/>
          <a:p>
            <a:r>
              <a:rPr lang="ru-RU" sz="3200" b="1" dirty="0" smtClean="0"/>
              <a:t>ворона</a:t>
            </a:r>
            <a:endParaRPr lang="ru-RU" sz="3200" b="1" dirty="0"/>
          </a:p>
        </p:txBody>
      </p:sp>
      <p:sp>
        <p:nvSpPr>
          <p:cNvPr id="9" name="TextBox 8"/>
          <p:cNvSpPr txBox="1"/>
          <p:nvPr/>
        </p:nvSpPr>
        <p:spPr>
          <a:xfrm rot="154500">
            <a:off x="7235609" y="3573137"/>
            <a:ext cx="1147494" cy="584775"/>
          </a:xfrm>
          <a:prstGeom prst="rect">
            <a:avLst/>
          </a:prstGeom>
          <a:solidFill>
            <a:srgbClr val="FFFF66"/>
          </a:solidFill>
        </p:spPr>
        <p:txBody>
          <a:bodyPr wrap="none" rtlCol="0">
            <a:spAutoFit/>
          </a:bodyPr>
          <a:lstStyle/>
          <a:p>
            <a:r>
              <a:rPr lang="ru-RU" sz="3200" b="1" dirty="0" smtClean="0"/>
              <a:t>галка</a:t>
            </a:r>
            <a:endParaRPr lang="ru-RU" sz="3200" b="1" dirty="0"/>
          </a:p>
        </p:txBody>
      </p:sp>
      <p:sp>
        <p:nvSpPr>
          <p:cNvPr id="10" name="TextBox 9"/>
          <p:cNvSpPr txBox="1"/>
          <p:nvPr/>
        </p:nvSpPr>
        <p:spPr>
          <a:xfrm>
            <a:off x="5352440" y="3394016"/>
            <a:ext cx="1539011" cy="584775"/>
          </a:xfrm>
          <a:prstGeom prst="rect">
            <a:avLst/>
          </a:prstGeom>
          <a:solidFill>
            <a:srgbClr val="FFFF66"/>
          </a:solidFill>
        </p:spPr>
        <p:txBody>
          <a:bodyPr wrap="none" rtlCol="0">
            <a:spAutoFit/>
          </a:bodyPr>
          <a:lstStyle/>
          <a:p>
            <a:r>
              <a:rPr lang="ru-RU" sz="3200" b="1" dirty="0" smtClean="0"/>
              <a:t>глухарь</a:t>
            </a:r>
            <a:endParaRPr lang="ru-RU" sz="3200" b="1" dirty="0"/>
          </a:p>
        </p:txBody>
      </p:sp>
      <p:sp>
        <p:nvSpPr>
          <p:cNvPr id="12" name="TextBox 11"/>
          <p:cNvSpPr txBox="1"/>
          <p:nvPr/>
        </p:nvSpPr>
        <p:spPr>
          <a:xfrm rot="767941">
            <a:off x="7538442" y="2680718"/>
            <a:ext cx="1296317" cy="584775"/>
          </a:xfrm>
          <a:prstGeom prst="rect">
            <a:avLst/>
          </a:prstGeom>
          <a:solidFill>
            <a:srgbClr val="FFFF66"/>
          </a:solidFill>
        </p:spPr>
        <p:txBody>
          <a:bodyPr wrap="none" rtlCol="0">
            <a:spAutoFit/>
          </a:bodyPr>
          <a:lstStyle/>
          <a:p>
            <a:r>
              <a:rPr lang="ru-RU" sz="3200" b="1" dirty="0" smtClean="0"/>
              <a:t>страус</a:t>
            </a:r>
            <a:endParaRPr lang="ru-RU" sz="3200" b="1" dirty="0"/>
          </a:p>
        </p:txBody>
      </p:sp>
      <p:sp>
        <p:nvSpPr>
          <p:cNvPr id="13" name="TextBox 12"/>
          <p:cNvSpPr txBox="1"/>
          <p:nvPr/>
        </p:nvSpPr>
        <p:spPr>
          <a:xfrm rot="1676586">
            <a:off x="3829995" y="1444951"/>
            <a:ext cx="952505" cy="584775"/>
          </a:xfrm>
          <a:prstGeom prst="rect">
            <a:avLst/>
          </a:prstGeom>
          <a:solidFill>
            <a:srgbClr val="FFFF66"/>
          </a:solidFill>
        </p:spPr>
        <p:txBody>
          <a:bodyPr wrap="none" rtlCol="0">
            <a:spAutoFit/>
          </a:bodyPr>
          <a:lstStyle/>
          <a:p>
            <a:r>
              <a:rPr lang="ru-RU" sz="3200" b="1" dirty="0" smtClean="0"/>
              <a:t>грач</a:t>
            </a:r>
            <a:endParaRPr lang="ru-RU" sz="3200" b="1" dirty="0"/>
          </a:p>
        </p:txBody>
      </p:sp>
      <p:sp>
        <p:nvSpPr>
          <p:cNvPr id="14" name="TextBox 13"/>
          <p:cNvSpPr txBox="1"/>
          <p:nvPr/>
        </p:nvSpPr>
        <p:spPr>
          <a:xfrm>
            <a:off x="3433597" y="2535887"/>
            <a:ext cx="1275927" cy="584775"/>
          </a:xfrm>
          <a:prstGeom prst="rect">
            <a:avLst/>
          </a:prstGeom>
          <a:solidFill>
            <a:srgbClr val="FFFF66"/>
          </a:solidFill>
        </p:spPr>
        <p:txBody>
          <a:bodyPr wrap="none" rtlCol="0">
            <a:spAutoFit/>
          </a:bodyPr>
          <a:lstStyle/>
          <a:p>
            <a:r>
              <a:rPr lang="ru-RU" sz="3200" b="1" dirty="0" smtClean="0"/>
              <a:t>дрозд</a:t>
            </a:r>
            <a:endParaRPr lang="ru-RU" sz="3200" b="1" dirty="0"/>
          </a:p>
        </p:txBody>
      </p:sp>
      <p:sp>
        <p:nvSpPr>
          <p:cNvPr id="15" name="TextBox 14"/>
          <p:cNvSpPr txBox="1"/>
          <p:nvPr/>
        </p:nvSpPr>
        <p:spPr>
          <a:xfrm>
            <a:off x="7585122" y="4765054"/>
            <a:ext cx="1202958" cy="584775"/>
          </a:xfrm>
          <a:prstGeom prst="rect">
            <a:avLst/>
          </a:prstGeom>
          <a:solidFill>
            <a:srgbClr val="FFFF66"/>
          </a:solidFill>
        </p:spPr>
        <p:txBody>
          <a:bodyPr wrap="none" rtlCol="0">
            <a:spAutoFit/>
          </a:bodyPr>
          <a:lstStyle/>
          <a:p>
            <a:r>
              <a:rPr lang="ru-RU" sz="3200" b="1" dirty="0" smtClean="0"/>
              <a:t>дятел</a:t>
            </a:r>
            <a:endParaRPr lang="ru-RU" sz="3200" b="1" dirty="0"/>
          </a:p>
        </p:txBody>
      </p:sp>
      <p:sp>
        <p:nvSpPr>
          <p:cNvPr id="16" name="TextBox 15"/>
          <p:cNvSpPr txBox="1"/>
          <p:nvPr/>
        </p:nvSpPr>
        <p:spPr>
          <a:xfrm rot="20708566">
            <a:off x="297752" y="2524727"/>
            <a:ext cx="1143262" cy="584775"/>
          </a:xfrm>
          <a:prstGeom prst="rect">
            <a:avLst/>
          </a:prstGeom>
          <a:solidFill>
            <a:srgbClr val="FFFF66"/>
          </a:solidFill>
        </p:spPr>
        <p:txBody>
          <a:bodyPr wrap="none" rtlCol="0">
            <a:spAutoFit/>
          </a:bodyPr>
          <a:lstStyle/>
          <a:p>
            <a:r>
              <a:rPr lang="ru-RU" sz="3200" b="1" dirty="0" smtClean="0"/>
              <a:t>клёст</a:t>
            </a:r>
            <a:endParaRPr lang="ru-RU" sz="3200" b="1" dirty="0"/>
          </a:p>
        </p:txBody>
      </p:sp>
      <p:sp>
        <p:nvSpPr>
          <p:cNvPr id="17" name="TextBox 16"/>
          <p:cNvSpPr txBox="1"/>
          <p:nvPr/>
        </p:nvSpPr>
        <p:spPr>
          <a:xfrm>
            <a:off x="1043608" y="3419470"/>
            <a:ext cx="2199256" cy="584775"/>
          </a:xfrm>
          <a:prstGeom prst="rect">
            <a:avLst/>
          </a:prstGeom>
          <a:solidFill>
            <a:srgbClr val="FFFF66"/>
          </a:solidFill>
        </p:spPr>
        <p:txBody>
          <a:bodyPr wrap="none" rtlCol="0">
            <a:spAutoFit/>
          </a:bodyPr>
          <a:lstStyle/>
          <a:p>
            <a:r>
              <a:rPr lang="ru-RU" sz="3200" b="1" dirty="0" smtClean="0"/>
              <a:t>жаворонок</a:t>
            </a:r>
            <a:endParaRPr lang="ru-RU" sz="3200" b="1" dirty="0"/>
          </a:p>
        </p:txBody>
      </p:sp>
      <p:sp>
        <p:nvSpPr>
          <p:cNvPr id="18" name="TextBox 17"/>
          <p:cNvSpPr txBox="1"/>
          <p:nvPr/>
        </p:nvSpPr>
        <p:spPr>
          <a:xfrm rot="20712435">
            <a:off x="4984434" y="1444952"/>
            <a:ext cx="1724126" cy="584775"/>
          </a:xfrm>
          <a:prstGeom prst="rect">
            <a:avLst/>
          </a:prstGeom>
          <a:solidFill>
            <a:srgbClr val="FFFF66"/>
          </a:solidFill>
        </p:spPr>
        <p:txBody>
          <a:bodyPr wrap="none" rtlCol="0">
            <a:spAutoFit/>
          </a:bodyPr>
          <a:lstStyle/>
          <a:p>
            <a:r>
              <a:rPr lang="ru-RU" sz="3200" b="1" dirty="0" smtClean="0"/>
              <a:t>журавль</a:t>
            </a:r>
            <a:endParaRPr lang="ru-RU" sz="3200" b="1" dirty="0"/>
          </a:p>
        </p:txBody>
      </p:sp>
      <p:sp>
        <p:nvSpPr>
          <p:cNvPr id="19" name="TextBox 18"/>
          <p:cNvSpPr txBox="1"/>
          <p:nvPr/>
        </p:nvSpPr>
        <p:spPr>
          <a:xfrm rot="20574401">
            <a:off x="1487617" y="4394590"/>
            <a:ext cx="1692707" cy="584775"/>
          </a:xfrm>
          <a:prstGeom prst="rect">
            <a:avLst/>
          </a:prstGeom>
          <a:solidFill>
            <a:srgbClr val="FFFF66"/>
          </a:solidFill>
        </p:spPr>
        <p:txBody>
          <a:bodyPr wrap="none" rtlCol="0">
            <a:spAutoFit/>
          </a:bodyPr>
          <a:lstStyle/>
          <a:p>
            <a:r>
              <a:rPr lang="ru-RU" sz="3200" b="1" dirty="0" smtClean="0"/>
              <a:t>кукушка</a:t>
            </a:r>
            <a:endParaRPr lang="ru-RU" sz="3200" b="1" dirty="0"/>
          </a:p>
        </p:txBody>
      </p:sp>
      <p:sp>
        <p:nvSpPr>
          <p:cNvPr id="20" name="TextBox 19"/>
          <p:cNvSpPr txBox="1"/>
          <p:nvPr/>
        </p:nvSpPr>
        <p:spPr>
          <a:xfrm>
            <a:off x="7020272" y="1485019"/>
            <a:ext cx="1553054" cy="584775"/>
          </a:xfrm>
          <a:prstGeom prst="rect">
            <a:avLst/>
          </a:prstGeom>
          <a:solidFill>
            <a:srgbClr val="FFFF66"/>
          </a:solidFill>
        </p:spPr>
        <p:txBody>
          <a:bodyPr wrap="none" rtlCol="0">
            <a:spAutoFit/>
          </a:bodyPr>
          <a:lstStyle/>
          <a:p>
            <a:r>
              <a:rPr lang="ru-RU" sz="3200" b="1" dirty="0" smtClean="0"/>
              <a:t>коршун</a:t>
            </a:r>
            <a:endParaRPr lang="ru-RU" sz="3200" b="1" dirty="0"/>
          </a:p>
        </p:txBody>
      </p:sp>
      <p:sp>
        <p:nvSpPr>
          <p:cNvPr id="21" name="TextBox 20"/>
          <p:cNvSpPr txBox="1"/>
          <p:nvPr/>
        </p:nvSpPr>
        <p:spPr>
          <a:xfrm rot="288837">
            <a:off x="3773500" y="4547391"/>
            <a:ext cx="1366080" cy="584775"/>
          </a:xfrm>
          <a:prstGeom prst="rect">
            <a:avLst/>
          </a:prstGeom>
          <a:solidFill>
            <a:srgbClr val="FFFF66"/>
          </a:solidFill>
        </p:spPr>
        <p:txBody>
          <a:bodyPr wrap="none" rtlCol="0">
            <a:spAutoFit/>
          </a:bodyPr>
          <a:lstStyle/>
          <a:p>
            <a:r>
              <a:rPr lang="ru-RU" sz="3200" b="1" dirty="0" smtClean="0"/>
              <a:t>ястреб</a:t>
            </a:r>
            <a:endParaRPr lang="ru-RU" sz="3200" b="1" dirty="0"/>
          </a:p>
        </p:txBody>
      </p:sp>
      <p:sp>
        <p:nvSpPr>
          <p:cNvPr id="22" name="TextBox 21"/>
          <p:cNvSpPr txBox="1"/>
          <p:nvPr/>
        </p:nvSpPr>
        <p:spPr>
          <a:xfrm rot="627072">
            <a:off x="5578862" y="4344861"/>
            <a:ext cx="1753429" cy="584775"/>
          </a:xfrm>
          <a:prstGeom prst="rect">
            <a:avLst/>
          </a:prstGeom>
          <a:solidFill>
            <a:srgbClr val="FFFF66"/>
          </a:solidFill>
        </p:spPr>
        <p:txBody>
          <a:bodyPr wrap="none" rtlCol="0">
            <a:spAutoFit/>
          </a:bodyPr>
          <a:lstStyle/>
          <a:p>
            <a:r>
              <a:rPr lang="ru-RU" sz="3200" b="1" dirty="0" smtClean="0"/>
              <a:t>ласточка</a:t>
            </a:r>
            <a:endParaRPr lang="ru-RU" sz="3200" b="1" dirty="0"/>
          </a:p>
        </p:txBody>
      </p:sp>
      <p:sp>
        <p:nvSpPr>
          <p:cNvPr id="23" name="TextBox 22"/>
          <p:cNvSpPr txBox="1"/>
          <p:nvPr/>
        </p:nvSpPr>
        <p:spPr>
          <a:xfrm rot="20582608">
            <a:off x="3784551" y="5642215"/>
            <a:ext cx="1469248" cy="584775"/>
          </a:xfrm>
          <a:prstGeom prst="rect">
            <a:avLst/>
          </a:prstGeom>
          <a:solidFill>
            <a:srgbClr val="FFFF66"/>
          </a:solidFill>
        </p:spPr>
        <p:txBody>
          <a:bodyPr wrap="none" rtlCol="0">
            <a:spAutoFit/>
          </a:bodyPr>
          <a:lstStyle/>
          <a:p>
            <a:r>
              <a:rPr lang="ru-RU" sz="3200" b="1" dirty="0" smtClean="0"/>
              <a:t>лебедь</a:t>
            </a:r>
            <a:endParaRPr lang="ru-RU" sz="3200" b="1" dirty="0"/>
          </a:p>
        </p:txBody>
      </p:sp>
      <p:sp>
        <p:nvSpPr>
          <p:cNvPr id="24" name="TextBox 23"/>
          <p:cNvSpPr txBox="1"/>
          <p:nvPr/>
        </p:nvSpPr>
        <p:spPr>
          <a:xfrm rot="20129429">
            <a:off x="1812930" y="2474710"/>
            <a:ext cx="1042080" cy="584775"/>
          </a:xfrm>
          <a:prstGeom prst="rect">
            <a:avLst/>
          </a:prstGeom>
          <a:solidFill>
            <a:srgbClr val="FFFF66"/>
          </a:solidFill>
        </p:spPr>
        <p:txBody>
          <a:bodyPr wrap="none" rtlCol="0">
            <a:spAutoFit/>
          </a:bodyPr>
          <a:lstStyle/>
          <a:p>
            <a:r>
              <a:rPr lang="ru-RU" sz="3200" b="1" dirty="0" smtClean="0"/>
              <a:t>орёл</a:t>
            </a:r>
            <a:endParaRPr lang="ru-RU" sz="3200" b="1" dirty="0"/>
          </a:p>
        </p:txBody>
      </p:sp>
      <p:sp>
        <p:nvSpPr>
          <p:cNvPr id="25" name="TextBox 24"/>
          <p:cNvSpPr txBox="1"/>
          <p:nvPr/>
        </p:nvSpPr>
        <p:spPr>
          <a:xfrm>
            <a:off x="1861100" y="5349829"/>
            <a:ext cx="1661032" cy="584775"/>
          </a:xfrm>
          <a:prstGeom prst="rect">
            <a:avLst/>
          </a:prstGeom>
          <a:solidFill>
            <a:srgbClr val="FFFF66"/>
          </a:solidFill>
        </p:spPr>
        <p:txBody>
          <a:bodyPr wrap="none" rtlCol="0">
            <a:spAutoFit/>
          </a:bodyPr>
          <a:lstStyle/>
          <a:p>
            <a:r>
              <a:rPr lang="ru-RU" sz="3200" b="1" dirty="0" smtClean="0"/>
              <a:t>пингвин</a:t>
            </a:r>
            <a:endParaRPr lang="ru-RU" sz="3200" b="1" dirty="0"/>
          </a:p>
        </p:txBody>
      </p:sp>
      <p:sp>
        <p:nvSpPr>
          <p:cNvPr id="26" name="TextBox 25"/>
          <p:cNvSpPr txBox="1"/>
          <p:nvPr/>
        </p:nvSpPr>
        <p:spPr>
          <a:xfrm rot="20491465">
            <a:off x="218521" y="1518003"/>
            <a:ext cx="1460656" cy="584775"/>
          </a:xfrm>
          <a:prstGeom prst="rect">
            <a:avLst/>
          </a:prstGeom>
          <a:solidFill>
            <a:srgbClr val="FFFF66"/>
          </a:solidFill>
        </p:spPr>
        <p:txBody>
          <a:bodyPr wrap="none" rtlCol="0">
            <a:spAutoFit/>
          </a:bodyPr>
          <a:lstStyle/>
          <a:p>
            <a:r>
              <a:rPr lang="ru-RU" sz="3200" b="1" dirty="0" smtClean="0"/>
              <a:t>рябчик</a:t>
            </a:r>
            <a:endParaRPr lang="ru-RU" sz="3200" b="1" dirty="0"/>
          </a:p>
        </p:txBody>
      </p:sp>
      <p:sp>
        <p:nvSpPr>
          <p:cNvPr id="27" name="TextBox 26"/>
          <p:cNvSpPr txBox="1"/>
          <p:nvPr/>
        </p:nvSpPr>
        <p:spPr>
          <a:xfrm>
            <a:off x="7223052" y="5733063"/>
            <a:ext cx="1471878" cy="584775"/>
          </a:xfrm>
          <a:prstGeom prst="rect">
            <a:avLst/>
          </a:prstGeom>
          <a:solidFill>
            <a:srgbClr val="FFFF66"/>
          </a:solidFill>
        </p:spPr>
        <p:txBody>
          <a:bodyPr wrap="none" rtlCol="0">
            <a:spAutoFit/>
          </a:bodyPr>
          <a:lstStyle/>
          <a:p>
            <a:r>
              <a:rPr lang="ru-RU" sz="3200" b="1" dirty="0" smtClean="0"/>
              <a:t>синица</a:t>
            </a:r>
            <a:endParaRPr lang="ru-RU" sz="3200" b="1" dirty="0"/>
          </a:p>
        </p:txBody>
      </p:sp>
      <p:sp>
        <p:nvSpPr>
          <p:cNvPr id="28" name="TextBox 27"/>
          <p:cNvSpPr txBox="1"/>
          <p:nvPr/>
        </p:nvSpPr>
        <p:spPr>
          <a:xfrm>
            <a:off x="1979712" y="1321093"/>
            <a:ext cx="1641796" cy="584775"/>
          </a:xfrm>
          <a:prstGeom prst="rect">
            <a:avLst/>
          </a:prstGeom>
          <a:solidFill>
            <a:srgbClr val="FFFF66"/>
          </a:solidFill>
        </p:spPr>
        <p:txBody>
          <a:bodyPr wrap="none" rtlCol="0">
            <a:spAutoFit/>
          </a:bodyPr>
          <a:lstStyle/>
          <a:p>
            <a:r>
              <a:rPr lang="ru-RU" sz="3200" b="1" dirty="0" smtClean="0"/>
              <a:t>скворец</a:t>
            </a:r>
            <a:endParaRPr lang="ru-RU" sz="3200" b="1" dirty="0"/>
          </a:p>
        </p:txBody>
      </p:sp>
    </p:spTree>
    <p:extLst>
      <p:ext uri="{BB962C8B-B14F-4D97-AF65-F5344CB8AC3E}">
        <p14:creationId xmlns:p14="http://schemas.microsoft.com/office/powerpoint/2010/main" val="3736077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457200" y="274638"/>
            <a:ext cx="8229600" cy="922114"/>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при </a:t>
            </a:r>
            <a:r>
              <a:rPr lang="ru-RU" sz="2800" b="1" dirty="0">
                <a:ea typeface="Calibri"/>
                <a:cs typeface="Times New Roman"/>
              </a:rPr>
              <a:t>работе </a:t>
            </a:r>
            <a:r>
              <a:rPr lang="ru-RU" sz="2800" b="1" dirty="0" smtClean="0">
                <a:ea typeface="Calibri"/>
                <a:cs typeface="Times New Roman"/>
              </a:rPr>
              <a:t>над </a:t>
            </a:r>
            <a:r>
              <a:rPr lang="ru-RU" sz="2800" b="1" dirty="0">
                <a:ea typeface="Calibri"/>
                <a:cs typeface="Times New Roman"/>
              </a:rPr>
              <a:t>проектной задачей:</a:t>
            </a:r>
            <a:endParaRPr lang="ru-RU" sz="2800" dirty="0"/>
          </a:p>
        </p:txBody>
      </p:sp>
      <p:sp>
        <p:nvSpPr>
          <p:cNvPr id="8" name="Прямоугольник 7"/>
          <p:cNvSpPr/>
          <p:nvPr/>
        </p:nvSpPr>
        <p:spPr>
          <a:xfrm>
            <a:off x="1115616" y="5374995"/>
            <a:ext cx="7632848" cy="1083374"/>
          </a:xfrm>
          <a:prstGeom prst="rect">
            <a:avLst/>
          </a:prstGeom>
        </p:spPr>
        <p:txBody>
          <a:bodyPr wrap="square">
            <a:spAutoFit/>
          </a:bodyPr>
          <a:lstStyle/>
          <a:p>
            <a:pPr>
              <a:lnSpc>
                <a:spcPct val="115000"/>
              </a:lnSpc>
              <a:spcAft>
                <a:spcPts val="1000"/>
              </a:spcAft>
            </a:pPr>
            <a:r>
              <a:rPr lang="ru-RU" sz="2800" b="1" dirty="0" smtClean="0">
                <a:solidFill>
                  <a:prstClr val="black"/>
                </a:solidFill>
                <a:ea typeface="Calibri"/>
                <a:cs typeface="Times New Roman"/>
              </a:rPr>
              <a:t>          Анализ </a:t>
            </a:r>
            <a:r>
              <a:rPr lang="ru-RU" sz="2800" b="1" dirty="0">
                <a:solidFill>
                  <a:prstClr val="black"/>
                </a:solidFill>
                <a:ea typeface="Calibri"/>
                <a:cs typeface="Times New Roman"/>
              </a:rPr>
              <a:t>проблемы, синтез – составление </a:t>
            </a:r>
            <a:r>
              <a:rPr lang="ru-RU" sz="2800" b="1" dirty="0" smtClean="0">
                <a:solidFill>
                  <a:prstClr val="black"/>
                </a:solidFill>
                <a:ea typeface="Calibri"/>
                <a:cs typeface="Times New Roman"/>
              </a:rPr>
              <a:t>    целого </a:t>
            </a:r>
            <a:r>
              <a:rPr lang="ru-RU" sz="2800" b="1" dirty="0">
                <a:solidFill>
                  <a:prstClr val="black"/>
                </a:solidFill>
                <a:ea typeface="Calibri"/>
                <a:cs typeface="Times New Roman"/>
              </a:rPr>
              <a:t>из </a:t>
            </a:r>
            <a:r>
              <a:rPr lang="ru-RU" sz="2800" b="1" dirty="0" smtClean="0">
                <a:solidFill>
                  <a:prstClr val="black"/>
                </a:solidFill>
                <a:ea typeface="Calibri"/>
                <a:cs typeface="Times New Roman"/>
              </a:rPr>
              <a:t>частей</a:t>
            </a:r>
            <a:r>
              <a:rPr lang="ru-RU" sz="2800" b="1" dirty="0">
                <a:solidFill>
                  <a:prstClr val="black"/>
                </a:solidFill>
                <a:ea typeface="Calibri"/>
                <a:cs typeface="Times New Roman"/>
              </a:rPr>
              <a:t>.</a:t>
            </a:r>
          </a:p>
        </p:txBody>
      </p:sp>
      <p:pic>
        <p:nvPicPr>
          <p:cNvPr id="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083" r="3125" b="8880"/>
          <a:stretch/>
        </p:blipFill>
        <p:spPr bwMode="auto">
          <a:xfrm rot="5400000">
            <a:off x="930025" y="2134849"/>
            <a:ext cx="3925039" cy="2401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F:\DCIM\Camera\IMG_20150318_11172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845" r="8656"/>
          <a:stretch/>
        </p:blipFill>
        <p:spPr bwMode="auto">
          <a:xfrm>
            <a:off x="4768571" y="1769772"/>
            <a:ext cx="2676792" cy="3131884"/>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p:cNvSpPr/>
          <p:nvPr/>
        </p:nvSpPr>
        <p:spPr>
          <a:xfrm>
            <a:off x="1691678" y="1399206"/>
            <a:ext cx="2401731" cy="3899028"/>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2" name="Прямоугольник 11"/>
          <p:cNvSpPr/>
          <p:nvPr/>
        </p:nvSpPr>
        <p:spPr>
          <a:xfrm>
            <a:off x="4787954" y="1769772"/>
            <a:ext cx="2665285" cy="3133209"/>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3689398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2576"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ый прямоугольник 2"/>
          <p:cNvSpPr/>
          <p:nvPr/>
        </p:nvSpPr>
        <p:spPr>
          <a:xfrm>
            <a:off x="4788024" y="1052736"/>
            <a:ext cx="4032448" cy="54006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Скругленный прямоугольник 1"/>
          <p:cNvSpPr/>
          <p:nvPr/>
        </p:nvSpPr>
        <p:spPr>
          <a:xfrm>
            <a:off x="683568" y="1536376"/>
            <a:ext cx="3901008" cy="405286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бъект 4"/>
          <p:cNvSpPr>
            <a:spLocks noGrp="1"/>
          </p:cNvSpPr>
          <p:nvPr>
            <p:ph sz="half" idx="1"/>
          </p:nvPr>
        </p:nvSpPr>
        <p:spPr>
          <a:xfrm>
            <a:off x="558552" y="286444"/>
            <a:ext cx="4038600" cy="5904656"/>
          </a:xfrm>
        </p:spPr>
        <p:txBody>
          <a:bodyPr>
            <a:normAutofit/>
          </a:bodyPr>
          <a:lstStyle/>
          <a:p>
            <a:pPr marL="0" indent="0">
              <a:buNone/>
            </a:pPr>
            <a:r>
              <a:rPr lang="ru-RU" sz="3500" b="1" dirty="0">
                <a:solidFill>
                  <a:prstClr val="black"/>
                </a:solidFill>
                <a:ea typeface="+mj-ea"/>
                <a:cs typeface="+mj-cs"/>
              </a:rPr>
              <a:t>Педагогическая задача</a:t>
            </a:r>
            <a:r>
              <a:rPr lang="ru-RU" sz="3500" b="1" dirty="0" smtClean="0">
                <a:solidFill>
                  <a:prstClr val="black"/>
                </a:solidFill>
                <a:ea typeface="+mj-ea"/>
                <a:cs typeface="+mj-cs"/>
              </a:rPr>
              <a:t>:</a:t>
            </a:r>
          </a:p>
          <a:p>
            <a:pPr>
              <a:lnSpc>
                <a:spcPct val="115000"/>
              </a:lnSpc>
              <a:spcAft>
                <a:spcPts val="1000"/>
              </a:spcAft>
            </a:pPr>
            <a:r>
              <a:rPr lang="ru-RU" sz="2600" dirty="0">
                <a:solidFill>
                  <a:prstClr val="black"/>
                </a:solidFill>
                <a:ea typeface="Calibri"/>
                <a:cs typeface="Times New Roman"/>
              </a:rPr>
              <a:t>н</a:t>
            </a:r>
            <a:r>
              <a:rPr lang="ru-RU" sz="2600" dirty="0" smtClean="0">
                <a:solidFill>
                  <a:prstClr val="black"/>
                </a:solidFill>
                <a:ea typeface="Calibri"/>
                <a:cs typeface="Times New Roman"/>
              </a:rPr>
              <a:t>аучить </a:t>
            </a:r>
            <a:r>
              <a:rPr lang="ru-RU" sz="2600" dirty="0">
                <a:solidFill>
                  <a:prstClr val="black"/>
                </a:solidFill>
                <a:ea typeface="Calibri"/>
                <a:cs typeface="Times New Roman"/>
              </a:rPr>
              <a:t>работать с научно-познавательным текстом, </a:t>
            </a:r>
            <a:r>
              <a:rPr lang="ru-RU" sz="2600" dirty="0" smtClean="0">
                <a:solidFill>
                  <a:prstClr val="black"/>
                </a:solidFill>
                <a:ea typeface="Calibri"/>
                <a:cs typeface="Times New Roman"/>
              </a:rPr>
              <a:t>извлекать, </a:t>
            </a:r>
            <a:r>
              <a:rPr lang="ru-RU" sz="2600" dirty="0">
                <a:solidFill>
                  <a:prstClr val="black"/>
                </a:solidFill>
                <a:ea typeface="Calibri"/>
                <a:cs typeface="Times New Roman"/>
              </a:rPr>
              <a:t>анализировать  необходимую </a:t>
            </a:r>
            <a:r>
              <a:rPr lang="ru-RU" sz="2600" dirty="0" smtClean="0">
                <a:solidFill>
                  <a:prstClr val="black"/>
                </a:solidFill>
                <a:ea typeface="Calibri"/>
                <a:cs typeface="Times New Roman"/>
              </a:rPr>
              <a:t>информацию, использовать её при решении определённых задач.</a:t>
            </a:r>
            <a:endParaRPr lang="ru-RU" sz="2600" dirty="0">
              <a:solidFill>
                <a:prstClr val="black"/>
              </a:solidFill>
              <a:ea typeface="Calibri"/>
              <a:cs typeface="Times New Roman"/>
            </a:endParaRPr>
          </a:p>
          <a:p>
            <a:pPr marL="0" indent="0">
              <a:buNone/>
            </a:pPr>
            <a:endParaRPr lang="ru-RU" sz="4000" dirty="0"/>
          </a:p>
        </p:txBody>
      </p:sp>
      <p:sp>
        <p:nvSpPr>
          <p:cNvPr id="6" name="Объект 5"/>
          <p:cNvSpPr>
            <a:spLocks noGrp="1"/>
          </p:cNvSpPr>
          <p:nvPr>
            <p:ph sz="half" idx="2"/>
          </p:nvPr>
        </p:nvSpPr>
        <p:spPr>
          <a:xfrm>
            <a:off x="4599260" y="612552"/>
            <a:ext cx="4248472" cy="5832648"/>
          </a:xfrm>
        </p:spPr>
        <p:txBody>
          <a:bodyPr>
            <a:normAutofit/>
          </a:bodyPr>
          <a:lstStyle/>
          <a:p>
            <a:pPr marL="0" indent="0">
              <a:buNone/>
            </a:pPr>
            <a:r>
              <a:rPr lang="ru-RU" sz="3200" b="1" dirty="0" smtClean="0">
                <a:solidFill>
                  <a:srgbClr val="FF0000"/>
                </a:solidFill>
              </a:rPr>
              <a:t>Проектная  задача:</a:t>
            </a:r>
          </a:p>
          <a:p>
            <a:r>
              <a:rPr lang="ru-RU" sz="3200" dirty="0" smtClean="0">
                <a:solidFill>
                  <a:prstClr val="black"/>
                </a:solidFill>
              </a:rPr>
              <a:t>изучить </a:t>
            </a:r>
            <a:r>
              <a:rPr lang="ru-RU" sz="3200" dirty="0">
                <a:solidFill>
                  <a:prstClr val="black"/>
                </a:solidFill>
              </a:rPr>
              <a:t>статью по теме </a:t>
            </a:r>
            <a:r>
              <a:rPr lang="ru-RU" sz="3200" b="1" i="1" dirty="0">
                <a:solidFill>
                  <a:prstClr val="black"/>
                </a:solidFill>
              </a:rPr>
              <a:t>«Птицы – высокоорганизованные позвоночные животные» </a:t>
            </a:r>
            <a:r>
              <a:rPr lang="ru-RU" sz="3200" dirty="0">
                <a:solidFill>
                  <a:prstClr val="black"/>
                </a:solidFill>
              </a:rPr>
              <a:t>и сдать квалификационный экзамен в форме письменной контрольной работы. </a:t>
            </a:r>
          </a:p>
          <a:p>
            <a:r>
              <a:rPr lang="ru-RU" sz="1400" dirty="0"/>
              <a:t>Биология. Зоология. Класс Птицы (Пернатые)</a:t>
            </a:r>
          </a:p>
          <a:p>
            <a:pPr marL="0" indent="0">
              <a:buNone/>
            </a:pPr>
            <a:r>
              <a:rPr lang="ru-RU" sz="1400" dirty="0"/>
              <a:t>     </a:t>
            </a:r>
            <a:r>
              <a:rPr lang="ru-RU" sz="1400" dirty="0" err="1"/>
              <a:t>my-edu.ru›edu_bio</a:t>
            </a:r>
            <a:r>
              <a:rPr lang="ru-RU" sz="1400" dirty="0"/>
              <a:t>/2_05.html (дата обращения: февраль 2015г.)</a:t>
            </a:r>
          </a:p>
          <a:p>
            <a:endParaRPr lang="ru-RU" sz="1200" dirty="0"/>
          </a:p>
        </p:txBody>
      </p:sp>
    </p:spTree>
    <p:extLst>
      <p:ext uri="{BB962C8B-B14F-4D97-AF65-F5344CB8AC3E}">
        <p14:creationId xmlns:p14="http://schemas.microsoft.com/office/powerpoint/2010/main" val="241022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8" name="Блок-схема: альтернативный процесс 7"/>
          <p:cNvSpPr/>
          <p:nvPr/>
        </p:nvSpPr>
        <p:spPr>
          <a:xfrm>
            <a:off x="395536" y="1628800"/>
            <a:ext cx="8496944" cy="4680520"/>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5"/>
          <p:cNvSpPr>
            <a:spLocks noGrp="1"/>
          </p:cNvSpPr>
          <p:nvPr>
            <p:ph type="title"/>
          </p:nvPr>
        </p:nvSpPr>
        <p:spPr/>
        <p:txBody>
          <a:bodyPr>
            <a:noAutofit/>
          </a:bodyPr>
          <a:lstStyle/>
          <a:p>
            <a:r>
              <a:rPr lang="ru-RU" sz="3600" b="1" dirty="0"/>
              <a:t>Задания для квалификационного </a:t>
            </a:r>
            <a:r>
              <a:rPr lang="ru-RU" sz="3600" b="1" dirty="0" smtClean="0"/>
              <a:t>экзамена:</a:t>
            </a:r>
            <a:endParaRPr lang="ru-RU" sz="3600" b="1" dirty="0"/>
          </a:p>
        </p:txBody>
      </p:sp>
      <p:sp>
        <p:nvSpPr>
          <p:cNvPr id="7" name="Объект 6"/>
          <p:cNvSpPr>
            <a:spLocks noGrp="1"/>
          </p:cNvSpPr>
          <p:nvPr>
            <p:ph idx="1"/>
          </p:nvPr>
        </p:nvSpPr>
        <p:spPr>
          <a:xfrm>
            <a:off x="395536" y="1772816"/>
            <a:ext cx="8640960" cy="4392488"/>
          </a:xfrm>
          <a:noFill/>
        </p:spPr>
        <p:txBody>
          <a:bodyPr>
            <a:normAutofit fontScale="55000" lnSpcReduction="20000"/>
          </a:bodyPr>
          <a:lstStyle/>
          <a:p>
            <a:pPr marL="0" indent="0">
              <a:buNone/>
            </a:pPr>
            <a:r>
              <a:rPr lang="ru-RU" sz="3600" b="1" dirty="0" smtClean="0"/>
              <a:t>     1.</a:t>
            </a:r>
            <a:r>
              <a:rPr lang="ru-RU" sz="3600" dirty="0" smtClean="0"/>
              <a:t> </a:t>
            </a:r>
            <a:r>
              <a:rPr lang="ru-RU" sz="3600" b="1" dirty="0" smtClean="0"/>
              <a:t>Какая </a:t>
            </a:r>
            <a:r>
              <a:rPr lang="ru-RU" sz="3600" b="1" dirty="0"/>
              <a:t>наука изучает птиц? </a:t>
            </a:r>
          </a:p>
          <a:p>
            <a:pPr marL="0" indent="0">
              <a:buNone/>
            </a:pPr>
            <a:r>
              <a:rPr lang="ru-RU" sz="3600" b="1" dirty="0" smtClean="0"/>
              <a:t>2. Объясните</a:t>
            </a:r>
            <a:r>
              <a:rPr lang="ru-RU" sz="3600" b="1" dirty="0"/>
              <a:t>, почему класс  Птиц  называют пернатыми?</a:t>
            </a:r>
          </a:p>
          <a:p>
            <a:pPr marL="0" indent="0">
              <a:buNone/>
            </a:pPr>
            <a:r>
              <a:rPr lang="ru-RU" sz="3600" b="1" dirty="0" smtClean="0"/>
              <a:t>3. Сколько </a:t>
            </a:r>
            <a:r>
              <a:rPr lang="ru-RU" sz="3600" b="1" dirty="0"/>
              <a:t>основных отрядов птиц насчитывают ученые? </a:t>
            </a:r>
          </a:p>
          <a:p>
            <a:pPr marL="0" indent="0">
              <a:buNone/>
            </a:pPr>
            <a:r>
              <a:rPr lang="ru-RU" sz="3600" b="1" dirty="0" smtClean="0"/>
              <a:t>4. По </a:t>
            </a:r>
            <a:r>
              <a:rPr lang="ru-RU" sz="3600" b="1" dirty="0"/>
              <a:t>каким признакам выделили отряд птиц болот и побережий?</a:t>
            </a:r>
          </a:p>
          <a:p>
            <a:pPr marL="0" indent="0">
              <a:buNone/>
            </a:pPr>
            <a:r>
              <a:rPr lang="ru-RU" sz="3600" b="1" dirty="0" smtClean="0"/>
              <a:t>5. Подумайте </a:t>
            </a:r>
            <a:r>
              <a:rPr lang="ru-RU" sz="3600" b="1" dirty="0"/>
              <a:t>и закончите расшифровку:</a:t>
            </a:r>
          </a:p>
          <a:p>
            <a:pPr marL="0" indent="0">
              <a:buNone/>
            </a:pPr>
            <a:r>
              <a:rPr lang="ru-RU" sz="3600" b="1" dirty="0" smtClean="0"/>
              <a:t>МСОП </a:t>
            </a:r>
            <a:r>
              <a:rPr lang="ru-RU" sz="3600" b="1" dirty="0"/>
              <a:t>– это </a:t>
            </a:r>
            <a:r>
              <a:rPr lang="ru-RU" sz="3600" b="1" dirty="0" smtClean="0"/>
              <a:t>международный </a:t>
            </a:r>
            <a:r>
              <a:rPr lang="ru-RU" sz="3600" b="1" dirty="0"/>
              <a:t>союз </a:t>
            </a:r>
            <a:r>
              <a:rPr lang="ru-RU" sz="3600" b="1" dirty="0" smtClean="0"/>
              <a:t>_________________ природы</a:t>
            </a:r>
            <a:r>
              <a:rPr lang="ru-RU" sz="3600" b="1" dirty="0"/>
              <a:t>.</a:t>
            </a:r>
          </a:p>
          <a:p>
            <a:pPr marL="0" indent="0">
              <a:buNone/>
            </a:pPr>
            <a:r>
              <a:rPr lang="ru-RU" sz="3600" b="1" dirty="0"/>
              <a:t>6</a:t>
            </a:r>
            <a:r>
              <a:rPr lang="ru-RU" sz="3600" b="1" dirty="0" smtClean="0"/>
              <a:t>. Вычислите </a:t>
            </a:r>
            <a:r>
              <a:rPr lang="ru-RU" sz="3600" b="1" dirty="0"/>
              <a:t>на основании информации, представленной в статье, сколько яиц могут отложить пять голубей? А две куропатки? </a:t>
            </a:r>
          </a:p>
          <a:p>
            <a:pPr marL="0" indent="0">
              <a:buNone/>
            </a:pPr>
            <a:r>
              <a:rPr lang="ru-RU" sz="3600" b="1" dirty="0"/>
              <a:t>7</a:t>
            </a:r>
            <a:r>
              <a:rPr lang="ru-RU" sz="3600" b="1" dirty="0" smtClean="0"/>
              <a:t>. Вычислите </a:t>
            </a:r>
            <a:r>
              <a:rPr lang="ru-RU" sz="3600" b="1" dirty="0"/>
              <a:t>на основании информации, представленной в статье, сколько подкожного жира может накопить маленькая птичка за три дня интенсивного питания? На сколько километров перелета хватит ей энергии этого жира? </a:t>
            </a:r>
          </a:p>
          <a:p>
            <a:pPr marL="0" indent="0">
              <a:buNone/>
            </a:pPr>
            <a:r>
              <a:rPr lang="ru-RU" sz="3600" b="1" dirty="0" smtClean="0"/>
              <a:t>8. Подумайте</a:t>
            </a:r>
            <a:r>
              <a:rPr lang="ru-RU" sz="3600" b="1" dirty="0"/>
              <a:t>, почему птиц называют высокоорганизованными </a:t>
            </a:r>
            <a:r>
              <a:rPr lang="ru-RU" sz="3600" b="1" dirty="0" smtClean="0"/>
              <a:t>   животными</a:t>
            </a:r>
            <a:r>
              <a:rPr lang="ru-RU" sz="3600" b="1" dirty="0"/>
              <a:t>? (Ответ скрыт в тексте статьи)</a:t>
            </a:r>
          </a:p>
          <a:p>
            <a:pPr marL="0" indent="0">
              <a:buNone/>
            </a:pPr>
            <a:endParaRPr lang="ru-RU" b="1" dirty="0">
              <a:solidFill>
                <a:srgbClr val="0000CC"/>
              </a:solidFill>
            </a:endParaRPr>
          </a:p>
        </p:txBody>
      </p:sp>
    </p:spTree>
    <p:extLst>
      <p:ext uri="{BB962C8B-B14F-4D97-AF65-F5344CB8AC3E}">
        <p14:creationId xmlns:p14="http://schemas.microsoft.com/office/powerpoint/2010/main" val="2401029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F:\DCIM\Camera\IMG_20150318_10483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9069"/>
          <a:stretch/>
        </p:blipFill>
        <p:spPr bwMode="auto">
          <a:xfrm>
            <a:off x="4895528" y="577996"/>
            <a:ext cx="3909948" cy="573325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39552" y="692696"/>
            <a:ext cx="4221124" cy="3495316"/>
          </a:xfrm>
          <a:prstGeom prst="rect">
            <a:avLst/>
          </a:prstGeom>
        </p:spPr>
        <p:txBody>
          <a:bodyPr wrap="square">
            <a:spAutoFit/>
          </a:bodyPr>
          <a:lstStyle/>
          <a:p>
            <a:pPr>
              <a:lnSpc>
                <a:spcPct val="115000"/>
              </a:lnSpc>
              <a:spcAft>
                <a:spcPts val="1000"/>
              </a:spcAft>
            </a:pPr>
            <a:r>
              <a:rPr lang="ru-RU" sz="2800" b="1" dirty="0" smtClean="0">
                <a:solidFill>
                  <a:prstClr val="black"/>
                </a:solidFill>
                <a:ea typeface="Calibri"/>
                <a:cs typeface="Times New Roman"/>
              </a:rPr>
              <a:t>При решении проектных задач использовались знания и умения из разных  наук: </a:t>
            </a:r>
          </a:p>
          <a:p>
            <a:pPr marL="457200" lvl="0" indent="-457200">
              <a:buFont typeface="Arial" panose="020B0604020202020204" pitchFamily="34" charset="0"/>
              <a:buChar char="•"/>
            </a:pPr>
            <a:r>
              <a:rPr lang="ru-RU" sz="2800" dirty="0" smtClean="0">
                <a:solidFill>
                  <a:prstClr val="black"/>
                </a:solidFill>
                <a:ea typeface="Calibri"/>
                <a:cs typeface="Times New Roman"/>
              </a:rPr>
              <a:t>Окружающий мир</a:t>
            </a:r>
          </a:p>
          <a:p>
            <a:pPr marL="457200" lvl="0" indent="-457200">
              <a:buFont typeface="Arial" panose="020B0604020202020204" pitchFamily="34" charset="0"/>
              <a:buChar char="•"/>
            </a:pPr>
            <a:r>
              <a:rPr lang="ru-RU" sz="2800" dirty="0" smtClean="0">
                <a:solidFill>
                  <a:prstClr val="black"/>
                </a:solidFill>
                <a:ea typeface="Calibri"/>
                <a:cs typeface="Times New Roman"/>
              </a:rPr>
              <a:t>Русский язык</a:t>
            </a:r>
          </a:p>
          <a:p>
            <a:pPr marL="457200" lvl="0" indent="-457200">
              <a:buFont typeface="Arial" panose="020B0604020202020204" pitchFamily="34" charset="0"/>
              <a:buChar char="•"/>
            </a:pPr>
            <a:r>
              <a:rPr lang="ru-RU" sz="2800" dirty="0" smtClean="0">
                <a:solidFill>
                  <a:prstClr val="black"/>
                </a:solidFill>
                <a:ea typeface="Calibri"/>
                <a:cs typeface="Times New Roman"/>
              </a:rPr>
              <a:t>Математика</a:t>
            </a:r>
            <a:endParaRPr lang="ru-RU" sz="2800" dirty="0">
              <a:solidFill>
                <a:prstClr val="black"/>
              </a:solidFill>
              <a:ea typeface="Calibri"/>
              <a:cs typeface="Times New Roman"/>
            </a:endParaRPr>
          </a:p>
        </p:txBody>
      </p:sp>
      <p:sp>
        <p:nvSpPr>
          <p:cNvPr id="5" name="Прямоугольник 4"/>
          <p:cNvSpPr/>
          <p:nvPr/>
        </p:nvSpPr>
        <p:spPr>
          <a:xfrm>
            <a:off x="4895528" y="577996"/>
            <a:ext cx="3909948" cy="5733256"/>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428995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457200" y="0"/>
            <a:ext cx="8229600" cy="1196752"/>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a:t>
            </a:r>
            <a:r>
              <a:rPr lang="ru-RU" sz="2800" b="1" dirty="0">
                <a:ea typeface="Calibri"/>
                <a:cs typeface="Times New Roman"/>
              </a:rPr>
              <a:t>при работе </a:t>
            </a:r>
            <a:r>
              <a:rPr lang="ru-RU" sz="2800" b="1" dirty="0" smtClean="0">
                <a:ea typeface="Calibri"/>
                <a:cs typeface="Times New Roman"/>
              </a:rPr>
              <a:t>над </a:t>
            </a:r>
            <a:r>
              <a:rPr lang="ru-RU" sz="2800" b="1" dirty="0">
                <a:ea typeface="Calibri"/>
                <a:cs typeface="Times New Roman"/>
              </a:rPr>
              <a:t>проектной задачей:</a:t>
            </a:r>
            <a:endParaRPr lang="ru-RU" sz="2800" dirty="0"/>
          </a:p>
        </p:txBody>
      </p:sp>
      <p:sp>
        <p:nvSpPr>
          <p:cNvPr id="2" name="Прямоугольник 1"/>
          <p:cNvSpPr/>
          <p:nvPr/>
        </p:nvSpPr>
        <p:spPr>
          <a:xfrm>
            <a:off x="971600" y="4365104"/>
            <a:ext cx="7920880" cy="2074414"/>
          </a:xfrm>
          <a:prstGeom prst="rect">
            <a:avLst/>
          </a:prstGeom>
        </p:spPr>
        <p:txBody>
          <a:bodyPr wrap="square">
            <a:spAutoFit/>
          </a:bodyPr>
          <a:lstStyle/>
          <a:p>
            <a:pPr>
              <a:lnSpc>
                <a:spcPct val="115000"/>
              </a:lnSpc>
              <a:spcAft>
                <a:spcPts val="1000"/>
              </a:spcAft>
            </a:pPr>
            <a:r>
              <a:rPr lang="ru-RU" sz="2800" b="1" dirty="0">
                <a:solidFill>
                  <a:prstClr val="black"/>
                </a:solidFill>
                <a:ea typeface="Calibri"/>
                <a:cs typeface="Times New Roman"/>
              </a:rPr>
              <a:t>Смысловое чтение, извлечение необходимой информации; анализ объектов с целью выделения существенных признаков; построение логической цепи </a:t>
            </a:r>
            <a:r>
              <a:rPr lang="ru-RU" sz="2800" b="1" dirty="0" smtClean="0">
                <a:solidFill>
                  <a:prstClr val="black"/>
                </a:solidFill>
                <a:ea typeface="Calibri"/>
                <a:cs typeface="Times New Roman"/>
              </a:rPr>
              <a:t>рассуждений</a:t>
            </a:r>
            <a:r>
              <a:rPr lang="ru-RU" sz="2800" b="1" dirty="0">
                <a:solidFill>
                  <a:prstClr val="black"/>
                </a:solidFill>
                <a:ea typeface="Calibri"/>
                <a:cs typeface="Times New Roman"/>
              </a:rPr>
              <a:t>.</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284" y="1304539"/>
            <a:ext cx="3600700" cy="27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061" t="17909" r="22015" b="16913"/>
          <a:stretch/>
        </p:blipFill>
        <p:spPr bwMode="auto">
          <a:xfrm>
            <a:off x="4787134" y="1327543"/>
            <a:ext cx="3665588" cy="2677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827284" y="1304539"/>
            <a:ext cx="3600700" cy="2700525"/>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9" name="Прямоугольник 8"/>
          <p:cNvSpPr/>
          <p:nvPr/>
        </p:nvSpPr>
        <p:spPr>
          <a:xfrm>
            <a:off x="4806084" y="1327543"/>
            <a:ext cx="3646638" cy="2677521"/>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1118795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4716016" y="1196752"/>
            <a:ext cx="4176464" cy="5112568"/>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Скругленный прямоугольник 1"/>
          <p:cNvSpPr/>
          <p:nvPr/>
        </p:nvSpPr>
        <p:spPr>
          <a:xfrm>
            <a:off x="539552" y="1412776"/>
            <a:ext cx="3744416" cy="252028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sz="half" idx="1"/>
          </p:nvPr>
        </p:nvSpPr>
        <p:spPr>
          <a:xfrm>
            <a:off x="179512" y="620688"/>
            <a:ext cx="4244280" cy="3384376"/>
          </a:xfrm>
        </p:spPr>
        <p:txBody>
          <a:bodyPr>
            <a:normAutofit fontScale="92500"/>
          </a:bodyPr>
          <a:lstStyle/>
          <a:p>
            <a:pPr marL="0" lvl="0" indent="0">
              <a:lnSpc>
                <a:spcPct val="115000"/>
              </a:lnSpc>
              <a:spcAft>
                <a:spcPts val="1000"/>
              </a:spcAft>
              <a:buNone/>
            </a:pPr>
            <a:r>
              <a:rPr lang="ru-RU" sz="3200" b="1" dirty="0" smtClean="0">
                <a:ea typeface="Calibri"/>
                <a:cs typeface="Times New Roman"/>
              </a:rPr>
              <a:t>Педагогическая задача: </a:t>
            </a:r>
          </a:p>
          <a:p>
            <a:pPr>
              <a:lnSpc>
                <a:spcPct val="115000"/>
              </a:lnSpc>
              <a:spcAft>
                <a:spcPts val="1000"/>
              </a:spcAft>
            </a:pPr>
            <a:r>
              <a:rPr lang="ru-RU" sz="3000" dirty="0">
                <a:ea typeface="Calibri"/>
                <a:cs typeface="Times New Roman"/>
              </a:rPr>
              <a:t>р</a:t>
            </a:r>
            <a:r>
              <a:rPr lang="ru-RU" sz="3000" dirty="0" smtClean="0">
                <a:ea typeface="Calibri"/>
                <a:cs typeface="Times New Roman"/>
              </a:rPr>
              <a:t>азвивать у </a:t>
            </a:r>
            <a:r>
              <a:rPr lang="ru-RU" sz="3000" dirty="0">
                <a:ea typeface="Calibri"/>
                <a:cs typeface="Times New Roman"/>
              </a:rPr>
              <a:t>учащихся </a:t>
            </a:r>
            <a:r>
              <a:rPr lang="ru-RU" sz="3000" dirty="0" smtClean="0">
                <a:ea typeface="Calibri"/>
                <a:cs typeface="Times New Roman"/>
              </a:rPr>
              <a:t>познавательную </a:t>
            </a:r>
            <a:r>
              <a:rPr lang="ru-RU" sz="3000" dirty="0">
                <a:ea typeface="Calibri"/>
                <a:cs typeface="Times New Roman"/>
              </a:rPr>
              <a:t>и </a:t>
            </a:r>
            <a:r>
              <a:rPr lang="ru-RU" sz="3000" dirty="0" smtClean="0">
                <a:ea typeface="Calibri"/>
                <a:cs typeface="Times New Roman"/>
              </a:rPr>
              <a:t>творческую активность.</a:t>
            </a:r>
            <a:endParaRPr lang="ru-RU" sz="3000" dirty="0">
              <a:ea typeface="Calibri"/>
              <a:cs typeface="Times New Roman"/>
            </a:endParaRPr>
          </a:p>
          <a:p>
            <a:pPr>
              <a:lnSpc>
                <a:spcPct val="115000"/>
              </a:lnSpc>
              <a:spcAft>
                <a:spcPts val="1000"/>
              </a:spcAft>
            </a:pPr>
            <a:endParaRPr lang="ru-RU" sz="3200" dirty="0">
              <a:ea typeface="Calibri"/>
              <a:cs typeface="Times New Roman"/>
            </a:endParaRPr>
          </a:p>
          <a:p>
            <a:endParaRPr lang="ru-RU" dirty="0"/>
          </a:p>
        </p:txBody>
      </p:sp>
      <p:sp>
        <p:nvSpPr>
          <p:cNvPr id="4" name="Объект 3"/>
          <p:cNvSpPr>
            <a:spLocks noGrp="1"/>
          </p:cNvSpPr>
          <p:nvPr>
            <p:ph sz="half" idx="2"/>
          </p:nvPr>
        </p:nvSpPr>
        <p:spPr>
          <a:xfrm>
            <a:off x="4427984" y="583874"/>
            <a:ext cx="4536504" cy="5721499"/>
          </a:xfrm>
        </p:spPr>
        <p:txBody>
          <a:bodyPr>
            <a:normAutofit fontScale="92500"/>
          </a:bodyPr>
          <a:lstStyle/>
          <a:p>
            <a:pPr marL="0" indent="0">
              <a:buNone/>
            </a:pPr>
            <a:r>
              <a:rPr lang="ru-RU" sz="3200" b="1" dirty="0" smtClean="0">
                <a:solidFill>
                  <a:srgbClr val="FF0000"/>
                </a:solidFill>
              </a:rPr>
              <a:t>Проектная  задача:</a:t>
            </a:r>
            <a:endParaRPr lang="ru-RU" sz="3200" dirty="0" smtClean="0">
              <a:solidFill>
                <a:srgbClr val="FF0000"/>
              </a:solidFill>
            </a:endParaRPr>
          </a:p>
          <a:p>
            <a:r>
              <a:rPr lang="ru-RU" sz="3500" dirty="0" smtClean="0"/>
              <a:t>на </a:t>
            </a:r>
            <a:r>
              <a:rPr lang="ru-RU" sz="3500" dirty="0"/>
              <a:t>основе курсовых материалов и алфавитного списка </a:t>
            </a:r>
            <a:r>
              <a:rPr lang="ru-RU" sz="3500" dirty="0" smtClean="0"/>
              <a:t>по </a:t>
            </a:r>
            <a:r>
              <a:rPr lang="ru-RU" sz="3500" dirty="0"/>
              <a:t>заданному плану </a:t>
            </a:r>
            <a:r>
              <a:rPr lang="ru-RU" sz="3500" dirty="0" smtClean="0"/>
              <a:t>написать краткую </a:t>
            </a:r>
            <a:r>
              <a:rPr lang="ru-RU" sz="3500" dirty="0"/>
              <a:t>характеристику будущих учащихся птичьей </a:t>
            </a:r>
            <a:r>
              <a:rPr lang="ru-RU" sz="3500" dirty="0" smtClean="0"/>
              <a:t>школы. Публично </a:t>
            </a:r>
            <a:r>
              <a:rPr lang="ru-RU" sz="3500" dirty="0"/>
              <a:t>представить характеристику. </a:t>
            </a:r>
          </a:p>
          <a:p>
            <a:endParaRPr lang="ru-RU" sz="3200" dirty="0"/>
          </a:p>
          <a:p>
            <a:endParaRPr lang="ru-RU" sz="3200" dirty="0" smtClean="0"/>
          </a:p>
        </p:txBody>
      </p:sp>
    </p:spTree>
    <p:extLst>
      <p:ext uri="{BB962C8B-B14F-4D97-AF65-F5344CB8AC3E}">
        <p14:creationId xmlns:p14="http://schemas.microsoft.com/office/powerpoint/2010/main" val="3890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Блок-схема: альтернативный процесс 6"/>
          <p:cNvSpPr/>
          <p:nvPr/>
        </p:nvSpPr>
        <p:spPr>
          <a:xfrm>
            <a:off x="518356" y="1556792"/>
            <a:ext cx="8302116" cy="4896544"/>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Autofit/>
          </a:bodyPr>
          <a:lstStyle/>
          <a:p>
            <a:r>
              <a:rPr lang="ru-RU" sz="3600" b="1" dirty="0"/>
              <a:t>Характеристика учащихся птичьей школы</a:t>
            </a:r>
          </a:p>
        </p:txBody>
      </p:sp>
      <p:sp>
        <p:nvSpPr>
          <p:cNvPr id="3" name="Объект 2"/>
          <p:cNvSpPr>
            <a:spLocks noGrp="1"/>
          </p:cNvSpPr>
          <p:nvPr>
            <p:ph idx="1"/>
          </p:nvPr>
        </p:nvSpPr>
        <p:spPr>
          <a:xfrm>
            <a:off x="599619" y="1670074"/>
            <a:ext cx="8148845" cy="4525963"/>
          </a:xfrm>
          <a:noFill/>
        </p:spPr>
        <p:txBody>
          <a:bodyPr>
            <a:normAutofit fontScale="77500" lnSpcReduction="20000"/>
          </a:bodyPr>
          <a:lstStyle/>
          <a:p>
            <a:pPr marL="0" indent="0" algn="ctr">
              <a:buNone/>
            </a:pPr>
            <a:r>
              <a:rPr lang="ru-RU" b="1" dirty="0"/>
              <a:t>План</a:t>
            </a:r>
          </a:p>
          <a:p>
            <a:pPr marL="0" indent="0">
              <a:buNone/>
            </a:pPr>
            <a:r>
              <a:rPr lang="ru-RU" dirty="0"/>
              <a:t>1.	Сколько учащихся в классе?</a:t>
            </a:r>
          </a:p>
          <a:p>
            <a:pPr marL="0" indent="0">
              <a:buNone/>
            </a:pPr>
            <a:r>
              <a:rPr lang="ru-RU" dirty="0"/>
              <a:t>2.	Перечислите хищных птиц. Напишите, в чём их особенности?</a:t>
            </a:r>
          </a:p>
          <a:p>
            <a:pPr marL="0" indent="0">
              <a:buNone/>
            </a:pPr>
            <a:r>
              <a:rPr lang="ru-RU" dirty="0"/>
              <a:t>3.	Перечислите водоплавающих птиц. Какие условия обучения им необходимы?</a:t>
            </a:r>
          </a:p>
          <a:p>
            <a:pPr marL="0" indent="0">
              <a:buNone/>
            </a:pPr>
            <a:r>
              <a:rPr lang="ru-RU" dirty="0"/>
              <a:t>4.	Подумайте, каких птиц надо вывести на индивидуальное обучение? Почему им неинтересно или трудно будет учиться со всеми остальными птицами?</a:t>
            </a:r>
          </a:p>
          <a:p>
            <a:pPr marL="0" indent="0">
              <a:buNone/>
            </a:pPr>
            <a:r>
              <a:rPr lang="ru-RU" dirty="0"/>
              <a:t>5.	Какие дополнительные занятия нужно организовать для разных видов птиц?</a:t>
            </a:r>
          </a:p>
          <a:p>
            <a:pPr marL="0" indent="0">
              <a:buNone/>
            </a:pPr>
            <a:r>
              <a:rPr lang="ru-RU" dirty="0"/>
              <a:t>6.	Что бы вы ещё добавили в характеристику?  Допишите.</a:t>
            </a:r>
          </a:p>
          <a:p>
            <a:pPr marL="0" indent="0">
              <a:buNone/>
            </a:pPr>
            <a:endParaRPr lang="ru-RU" dirty="0"/>
          </a:p>
        </p:txBody>
      </p:sp>
    </p:spTree>
    <p:extLst>
      <p:ext uri="{BB962C8B-B14F-4D97-AF65-F5344CB8AC3E}">
        <p14:creationId xmlns:p14="http://schemas.microsoft.com/office/powerpoint/2010/main" val="328056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3103" y="43408"/>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373982" y="0"/>
            <a:ext cx="8229600" cy="1340768"/>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при </a:t>
            </a:r>
            <a:r>
              <a:rPr lang="ru-RU" sz="2800" b="1" dirty="0">
                <a:ea typeface="Calibri"/>
                <a:cs typeface="Times New Roman"/>
              </a:rPr>
              <a:t>работе </a:t>
            </a:r>
            <a:r>
              <a:rPr lang="ru-RU" sz="2800" b="1" dirty="0" smtClean="0">
                <a:ea typeface="Calibri"/>
                <a:cs typeface="Times New Roman"/>
              </a:rPr>
              <a:t>над проектной </a:t>
            </a:r>
            <a:r>
              <a:rPr lang="ru-RU" sz="2800" b="1" dirty="0">
                <a:ea typeface="Calibri"/>
                <a:cs typeface="Times New Roman"/>
              </a:rPr>
              <a:t>задачей:</a:t>
            </a:r>
            <a:endParaRPr lang="ru-RU" sz="2800" dirty="0"/>
          </a:p>
        </p:txBody>
      </p:sp>
      <p:sp>
        <p:nvSpPr>
          <p:cNvPr id="2" name="Прямоугольник 1"/>
          <p:cNvSpPr/>
          <p:nvPr/>
        </p:nvSpPr>
        <p:spPr>
          <a:xfrm>
            <a:off x="1476526" y="4221088"/>
            <a:ext cx="7521971" cy="2074414"/>
          </a:xfrm>
          <a:prstGeom prst="rect">
            <a:avLst/>
          </a:prstGeom>
        </p:spPr>
        <p:txBody>
          <a:bodyPr wrap="square">
            <a:spAutoFit/>
          </a:bodyPr>
          <a:lstStyle/>
          <a:p>
            <a:pPr>
              <a:lnSpc>
                <a:spcPct val="115000"/>
              </a:lnSpc>
              <a:spcAft>
                <a:spcPts val="1000"/>
              </a:spcAft>
            </a:pPr>
            <a:r>
              <a:rPr lang="ru-RU" sz="2800" b="1" dirty="0">
                <a:solidFill>
                  <a:prstClr val="black"/>
                </a:solidFill>
                <a:ea typeface="Calibri"/>
                <a:cs typeface="Times New Roman"/>
              </a:rPr>
              <a:t>Анализ объектов с целью выделения существенных и несущественных признаков; осознанное построение речевого высказывания в письменной форме.</a:t>
            </a:r>
          </a:p>
        </p:txBody>
      </p:sp>
      <p:pic>
        <p:nvPicPr>
          <p:cNvPr id="5" name="Picture 2" descr="F:\DCIM\Camera\IMG_20150318_1047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498631"/>
            <a:ext cx="3434558" cy="2539913"/>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971600" y="1498631"/>
            <a:ext cx="3434558" cy="2544686"/>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10" name="Picture 2" descr="F:\DCIM\Camera\IMG_20150318_12094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583" t="11184"/>
          <a:stretch/>
        </p:blipFill>
        <p:spPr bwMode="auto">
          <a:xfrm>
            <a:off x="4860032" y="1484783"/>
            <a:ext cx="3333242" cy="2539913"/>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860031" y="1467399"/>
            <a:ext cx="3333243" cy="2539913"/>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504718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908720"/>
          </a:xfrm>
        </p:spPr>
        <p:txBody>
          <a:bodyPr>
            <a:normAutofit/>
          </a:bodyPr>
          <a:lstStyle/>
          <a:p>
            <a:r>
              <a:rPr lang="ru-RU" sz="3600" b="1" dirty="0" smtClean="0"/>
              <a:t>Из характеристик учащихся:</a:t>
            </a:r>
            <a:endParaRPr lang="ru-RU" sz="3600" b="1" dirty="0"/>
          </a:p>
        </p:txBody>
      </p:sp>
      <p:sp>
        <p:nvSpPr>
          <p:cNvPr id="3" name="Объект 2"/>
          <p:cNvSpPr>
            <a:spLocks noGrp="1"/>
          </p:cNvSpPr>
          <p:nvPr>
            <p:ph sz="half" idx="1"/>
          </p:nvPr>
        </p:nvSpPr>
        <p:spPr>
          <a:xfrm>
            <a:off x="179512" y="908720"/>
            <a:ext cx="4752528" cy="5760640"/>
          </a:xfrm>
        </p:spPr>
        <p:txBody>
          <a:bodyPr>
            <a:noAutofit/>
          </a:bodyPr>
          <a:lstStyle/>
          <a:p>
            <a:r>
              <a:rPr lang="ru-RU" sz="2400" dirty="0" smtClean="0"/>
              <a:t>В нашем классе 27 учащихся. Коршун, сова, ястреб – хищные птицы. Их особенность в том, что они питаются живыми существами. Их нужно отделить от других птиц, чтобы не было насилия.</a:t>
            </a:r>
          </a:p>
          <a:p>
            <a:r>
              <a:rPr lang="ru-RU" sz="2400" dirty="0" smtClean="0"/>
              <a:t> Утка, лебедь, пингвин – водоплавающие птицы. Для них необходимы бассейн с водой, учитель плавания.</a:t>
            </a:r>
          </a:p>
          <a:p>
            <a:r>
              <a:rPr lang="ru-RU" sz="2400" dirty="0" smtClean="0"/>
              <a:t>На индивидуальное обучение нужно вывести сову. Она не может учиться утром. Это ночная птица.</a:t>
            </a:r>
            <a:endParaRPr lang="ru-RU" sz="2400" dirty="0"/>
          </a:p>
        </p:txBody>
      </p:sp>
      <p:sp>
        <p:nvSpPr>
          <p:cNvPr id="4" name="Объект 3"/>
          <p:cNvSpPr>
            <a:spLocks noGrp="1"/>
          </p:cNvSpPr>
          <p:nvPr>
            <p:ph sz="half" idx="2"/>
          </p:nvPr>
        </p:nvSpPr>
        <p:spPr>
          <a:xfrm>
            <a:off x="4860032" y="980728"/>
            <a:ext cx="4038600" cy="5145435"/>
          </a:xfrm>
        </p:spPr>
        <p:txBody>
          <a:bodyPr>
            <a:normAutofit fontScale="92500" lnSpcReduction="10000"/>
          </a:bodyPr>
          <a:lstStyle/>
          <a:p>
            <a:r>
              <a:rPr lang="ru-RU" dirty="0" smtClean="0"/>
              <a:t>Воробей будет вертеться на уроках, ворона отвлекаться, галка трещать весь урок, глухарь вообще ничего не услышит, кукушка будет мешать учителю проводить урок, соловей много поёт, дятел будет мешать своей долбёжкой,, ястреб захочет всех скушать.</a:t>
            </a:r>
            <a:endParaRPr lang="ru-RU" dirty="0"/>
          </a:p>
        </p:txBody>
      </p:sp>
    </p:spTree>
    <p:extLst>
      <p:ext uri="{BB962C8B-B14F-4D97-AF65-F5344CB8AC3E}">
        <p14:creationId xmlns:p14="http://schemas.microsoft.com/office/powerpoint/2010/main" val="1310602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Скругленный прямоугольник 1"/>
          <p:cNvSpPr/>
          <p:nvPr/>
        </p:nvSpPr>
        <p:spPr>
          <a:xfrm>
            <a:off x="683568" y="1556792"/>
            <a:ext cx="3240360" cy="2664296"/>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4932040" y="980728"/>
            <a:ext cx="3816424" cy="4176464"/>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sz="half" idx="1"/>
          </p:nvPr>
        </p:nvSpPr>
        <p:spPr>
          <a:xfrm>
            <a:off x="323528" y="404664"/>
            <a:ext cx="4172272" cy="5721499"/>
          </a:xfrm>
        </p:spPr>
        <p:txBody>
          <a:bodyPr>
            <a:normAutofit/>
          </a:bodyPr>
          <a:lstStyle/>
          <a:p>
            <a:pPr marL="0" indent="0">
              <a:buNone/>
            </a:pPr>
            <a:r>
              <a:rPr lang="ru-RU" sz="3200" b="1" dirty="0" smtClean="0"/>
              <a:t>Педагогическая задача:</a:t>
            </a:r>
          </a:p>
          <a:p>
            <a:pPr>
              <a:lnSpc>
                <a:spcPct val="115000"/>
              </a:lnSpc>
              <a:spcAft>
                <a:spcPts val="1000"/>
              </a:spcAft>
            </a:pPr>
            <a:r>
              <a:rPr lang="ru-RU" dirty="0">
                <a:ea typeface="Calibri"/>
                <a:cs typeface="Times New Roman"/>
              </a:rPr>
              <a:t>н</a:t>
            </a:r>
            <a:r>
              <a:rPr lang="ru-RU" dirty="0" smtClean="0">
                <a:ea typeface="Calibri"/>
                <a:cs typeface="Times New Roman"/>
              </a:rPr>
              <a:t>аучить </a:t>
            </a:r>
            <a:r>
              <a:rPr lang="ru-RU" dirty="0">
                <a:ea typeface="Calibri"/>
                <a:cs typeface="Times New Roman"/>
              </a:rPr>
              <a:t>детей планированию, моделированию, контролю, оценке своей </a:t>
            </a:r>
            <a:r>
              <a:rPr lang="ru-RU" dirty="0" smtClean="0">
                <a:ea typeface="Calibri"/>
                <a:cs typeface="Times New Roman"/>
              </a:rPr>
              <a:t>деятельности.</a:t>
            </a:r>
            <a:endParaRPr lang="ru-RU" dirty="0">
              <a:ea typeface="Calibri"/>
              <a:cs typeface="Times New Roman"/>
            </a:endParaRPr>
          </a:p>
          <a:p>
            <a:endParaRPr lang="ru-RU" sz="3600" dirty="0" smtClean="0"/>
          </a:p>
        </p:txBody>
      </p:sp>
      <p:sp>
        <p:nvSpPr>
          <p:cNvPr id="4" name="Объект 3"/>
          <p:cNvSpPr>
            <a:spLocks noGrp="1"/>
          </p:cNvSpPr>
          <p:nvPr>
            <p:ph sz="half" idx="2"/>
          </p:nvPr>
        </p:nvSpPr>
        <p:spPr>
          <a:xfrm>
            <a:off x="4644008" y="332656"/>
            <a:ext cx="4244280" cy="5721499"/>
          </a:xfrm>
        </p:spPr>
        <p:txBody>
          <a:bodyPr>
            <a:normAutofit/>
          </a:bodyPr>
          <a:lstStyle/>
          <a:p>
            <a:pPr marL="0" indent="0">
              <a:buNone/>
            </a:pPr>
            <a:r>
              <a:rPr lang="ru-RU" sz="3200" b="1" dirty="0" smtClean="0">
                <a:solidFill>
                  <a:srgbClr val="FF0000"/>
                </a:solidFill>
              </a:rPr>
              <a:t>Проектная задача:</a:t>
            </a:r>
          </a:p>
          <a:p>
            <a:r>
              <a:rPr lang="ru-RU" sz="3200" dirty="0" smtClean="0"/>
              <a:t>составить расписание уроков в птичьей школе на трёхдневную учебную неделю с учётом гигиенических требований.</a:t>
            </a:r>
          </a:p>
        </p:txBody>
      </p:sp>
    </p:spTree>
    <p:extLst>
      <p:ext uri="{BB962C8B-B14F-4D97-AF65-F5344CB8AC3E}">
        <p14:creationId xmlns:p14="http://schemas.microsoft.com/office/powerpoint/2010/main" val="1543193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5" name="Блок-схема: альтернативный процесс 4"/>
          <p:cNvSpPr/>
          <p:nvPr/>
        </p:nvSpPr>
        <p:spPr>
          <a:xfrm>
            <a:off x="395536" y="1484783"/>
            <a:ext cx="8496944" cy="5112569"/>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3200" b="1" dirty="0"/>
              <a:t>Учебный план на трёхдневную учебную неделю со степенью трудности предметов</a:t>
            </a:r>
          </a:p>
        </p:txBody>
      </p:sp>
      <p:sp>
        <p:nvSpPr>
          <p:cNvPr id="3" name="Объект 2"/>
          <p:cNvSpPr>
            <a:spLocks noGrp="1"/>
          </p:cNvSpPr>
          <p:nvPr>
            <p:ph idx="1"/>
          </p:nvPr>
        </p:nvSpPr>
        <p:spPr>
          <a:xfrm>
            <a:off x="467544" y="1844824"/>
            <a:ext cx="8507288" cy="4565104"/>
          </a:xfrm>
          <a:noFill/>
        </p:spPr>
        <p:txBody>
          <a:bodyPr>
            <a:normAutofit fontScale="77500" lnSpcReduction="20000"/>
          </a:bodyPr>
          <a:lstStyle/>
          <a:p>
            <a:pPr marL="0" indent="0">
              <a:buNone/>
            </a:pPr>
            <a:r>
              <a:rPr lang="ru-RU" dirty="0"/>
              <a:t>1.	</a:t>
            </a:r>
            <a:r>
              <a:rPr lang="ru-RU" sz="3100" b="1" dirty="0"/>
              <a:t>Птичий язык </a:t>
            </a:r>
            <a:r>
              <a:rPr lang="ru-RU" sz="3100" dirty="0"/>
              <a:t>– 3 часа в неделю, степень трудности – 7 баллов.	 </a:t>
            </a:r>
          </a:p>
          <a:p>
            <a:pPr marL="0" indent="0">
              <a:buNone/>
            </a:pPr>
            <a:r>
              <a:rPr lang="ru-RU" sz="3100" dirty="0"/>
              <a:t>2.	</a:t>
            </a:r>
            <a:r>
              <a:rPr lang="ru-RU" sz="3100" b="1" dirty="0"/>
              <a:t>Счёт ворон </a:t>
            </a:r>
            <a:r>
              <a:rPr lang="ru-RU" sz="3100" dirty="0"/>
              <a:t>– 3 часа, степень трудности – 8 баллов.</a:t>
            </a:r>
          </a:p>
          <a:p>
            <a:pPr marL="0" indent="0">
              <a:buNone/>
            </a:pPr>
            <a:r>
              <a:rPr lang="ru-RU" sz="3100" dirty="0"/>
              <a:t>3.	</a:t>
            </a:r>
            <a:r>
              <a:rPr lang="ru-RU" sz="3100" b="1" dirty="0" err="1"/>
              <a:t>Гнездостроение</a:t>
            </a:r>
            <a:r>
              <a:rPr lang="ru-RU" sz="3100" b="1" dirty="0"/>
              <a:t> </a:t>
            </a:r>
            <a:r>
              <a:rPr lang="ru-RU" sz="3100" dirty="0"/>
              <a:t>– 1 час, 2 балла.	</a:t>
            </a:r>
          </a:p>
          <a:p>
            <a:pPr marL="0" indent="0">
              <a:buNone/>
            </a:pPr>
            <a:r>
              <a:rPr lang="ru-RU" sz="3100" dirty="0"/>
              <a:t>4.	</a:t>
            </a:r>
            <a:r>
              <a:rPr lang="ru-RU" sz="3100" b="1" dirty="0" err="1"/>
              <a:t>Насекомоведение</a:t>
            </a:r>
            <a:r>
              <a:rPr lang="ru-RU" sz="3100" b="1" dirty="0"/>
              <a:t> </a:t>
            </a:r>
            <a:r>
              <a:rPr lang="ru-RU" sz="3100" dirty="0"/>
              <a:t>– 1 час, 6 баллов. 	</a:t>
            </a:r>
          </a:p>
          <a:p>
            <a:pPr marL="0" indent="0">
              <a:buNone/>
            </a:pPr>
            <a:r>
              <a:rPr lang="ru-RU" sz="3100" dirty="0"/>
              <a:t>5.	</a:t>
            </a:r>
            <a:r>
              <a:rPr lang="ru-RU" sz="3100" b="1" dirty="0"/>
              <a:t>География полётов </a:t>
            </a:r>
            <a:r>
              <a:rPr lang="ru-RU" sz="3100" dirty="0"/>
              <a:t>– 1 час, 4 балла.	</a:t>
            </a:r>
          </a:p>
          <a:p>
            <a:pPr marL="0" indent="0">
              <a:buNone/>
            </a:pPr>
            <a:r>
              <a:rPr lang="ru-RU" sz="3100" dirty="0"/>
              <a:t>6.	</a:t>
            </a:r>
            <a:r>
              <a:rPr lang="ru-RU" sz="3100" b="1" dirty="0"/>
              <a:t>Щебетанье на английском языке </a:t>
            </a:r>
            <a:r>
              <a:rPr lang="ru-RU" sz="3100" dirty="0"/>
              <a:t>– 1 час, 7 баллов.	</a:t>
            </a:r>
          </a:p>
          <a:p>
            <a:pPr marL="0" indent="0">
              <a:buNone/>
            </a:pPr>
            <a:r>
              <a:rPr lang="ru-RU" sz="3100" dirty="0"/>
              <a:t>7.	</a:t>
            </a:r>
            <a:r>
              <a:rPr lang="ru-RU" sz="3100" b="1" dirty="0"/>
              <a:t>Гимнастика для крыльев </a:t>
            </a:r>
            <a:r>
              <a:rPr lang="ru-RU" sz="3100" dirty="0"/>
              <a:t>– 2 часа, 1 балл. 	</a:t>
            </a:r>
          </a:p>
          <a:p>
            <a:pPr marL="0" indent="0">
              <a:buNone/>
            </a:pPr>
            <a:r>
              <a:rPr lang="ru-RU" sz="3100" dirty="0"/>
              <a:t>8.	</a:t>
            </a:r>
            <a:r>
              <a:rPr lang="ru-RU" sz="3100" b="1" dirty="0"/>
              <a:t>Соловьиные трели </a:t>
            </a:r>
            <a:r>
              <a:rPr lang="ru-RU" sz="3100" dirty="0"/>
              <a:t>– 1 час, 3 балла. 	</a:t>
            </a:r>
          </a:p>
          <a:p>
            <a:pPr marL="0" indent="0">
              <a:buNone/>
            </a:pPr>
            <a:r>
              <a:rPr lang="ru-RU" sz="3100" dirty="0"/>
              <a:t>9.	</a:t>
            </a:r>
            <a:r>
              <a:rPr lang="ru-RU" sz="3100" b="1" dirty="0"/>
              <a:t>Изобразительное искусство перьями </a:t>
            </a:r>
            <a:r>
              <a:rPr lang="ru-RU" sz="3100" dirty="0"/>
              <a:t>– 1 час, 3 балла. 	</a:t>
            </a:r>
          </a:p>
          <a:p>
            <a:pPr marL="0" indent="0">
              <a:buNone/>
            </a:pPr>
            <a:r>
              <a:rPr lang="ru-RU" sz="3100" dirty="0"/>
              <a:t>10.	</a:t>
            </a:r>
            <a:r>
              <a:rPr lang="ru-RU" sz="3100" b="1" dirty="0" err="1"/>
              <a:t>Хореопорхание</a:t>
            </a:r>
            <a:r>
              <a:rPr lang="ru-RU" sz="3100" dirty="0"/>
              <a:t> – 1 час, 1 балл. 	</a:t>
            </a:r>
          </a:p>
          <a:p>
            <a:pPr marL="0" indent="0" algn="ctr">
              <a:buNone/>
            </a:pPr>
            <a:r>
              <a:rPr lang="ru-RU" sz="3100" dirty="0"/>
              <a:t>  </a:t>
            </a:r>
            <a:r>
              <a:rPr lang="ru-RU" sz="3100" dirty="0" smtClean="0"/>
              <a:t>                                                      Итого</a:t>
            </a:r>
            <a:r>
              <a:rPr lang="ru-RU" sz="3100" dirty="0"/>
              <a:t>: 15 часов в неделю.</a:t>
            </a:r>
          </a:p>
          <a:p>
            <a:pPr marL="0" indent="0">
              <a:buNone/>
            </a:pPr>
            <a:endParaRPr lang="ru-RU" dirty="0"/>
          </a:p>
        </p:txBody>
      </p:sp>
    </p:spTree>
    <p:extLst>
      <p:ext uri="{BB962C8B-B14F-4D97-AF65-F5344CB8AC3E}">
        <p14:creationId xmlns:p14="http://schemas.microsoft.com/office/powerpoint/2010/main" val="4130488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6" name="Блок-схема: альтернативный процесс 5"/>
          <p:cNvSpPr/>
          <p:nvPr/>
        </p:nvSpPr>
        <p:spPr>
          <a:xfrm>
            <a:off x="323528" y="1700808"/>
            <a:ext cx="8496944" cy="4824536"/>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323528" y="274638"/>
            <a:ext cx="8568952" cy="1354162"/>
          </a:xfrm>
        </p:spPr>
        <p:txBody>
          <a:bodyPr>
            <a:noAutofit/>
          </a:bodyPr>
          <a:lstStyle/>
          <a:p>
            <a:r>
              <a:rPr lang="ru-RU" sz="3200" b="1" dirty="0"/>
              <a:t>Гигиенические требования к расписанию уроков в птичьей школе на трёхдневную учебную неделю</a:t>
            </a:r>
          </a:p>
        </p:txBody>
      </p:sp>
      <p:sp>
        <p:nvSpPr>
          <p:cNvPr id="3" name="Объект 2"/>
          <p:cNvSpPr>
            <a:spLocks noGrp="1"/>
          </p:cNvSpPr>
          <p:nvPr>
            <p:ph idx="1"/>
          </p:nvPr>
        </p:nvSpPr>
        <p:spPr>
          <a:xfrm>
            <a:off x="457200" y="1772816"/>
            <a:ext cx="8435280" cy="4608512"/>
          </a:xfrm>
          <a:noFill/>
        </p:spPr>
        <p:txBody>
          <a:bodyPr>
            <a:normAutofit/>
          </a:bodyPr>
          <a:lstStyle/>
          <a:p>
            <a:pPr marL="0" indent="0">
              <a:buNone/>
            </a:pPr>
            <a:r>
              <a:rPr lang="ru-RU" sz="2400" dirty="0"/>
              <a:t>1.</a:t>
            </a:r>
            <a:r>
              <a:rPr lang="ru-RU" dirty="0"/>
              <a:t>	</a:t>
            </a:r>
            <a:r>
              <a:rPr lang="ru-RU" sz="2400" dirty="0"/>
              <a:t>Более пяти уроков в один день в расписание ставить нельзя.</a:t>
            </a:r>
          </a:p>
          <a:p>
            <a:pPr marL="0" indent="0">
              <a:buNone/>
            </a:pPr>
            <a:r>
              <a:rPr lang="ru-RU" sz="2400" dirty="0"/>
              <a:t>2.	Два одинаковых урока в один день ставить нельзя.</a:t>
            </a:r>
          </a:p>
          <a:p>
            <a:pPr marL="0" indent="0">
              <a:buNone/>
            </a:pPr>
            <a:r>
              <a:rPr lang="ru-RU" sz="2400" dirty="0"/>
              <a:t>3.	Вторник и среда – самые трудные дни. В эти дни надо ставить в расписание уроки с высокой степенью трудности. </a:t>
            </a:r>
          </a:p>
          <a:p>
            <a:pPr marL="0" indent="0">
              <a:buNone/>
            </a:pPr>
            <a:endParaRPr lang="ru-RU" sz="2400" b="1" dirty="0" smtClean="0"/>
          </a:p>
          <a:p>
            <a:pPr marL="0" indent="0">
              <a:buNone/>
            </a:pPr>
            <a:r>
              <a:rPr lang="ru-RU" sz="2400" b="1" dirty="0" smtClean="0"/>
              <a:t>После </a:t>
            </a:r>
            <a:r>
              <a:rPr lang="ru-RU" sz="2400" b="1" dirty="0"/>
              <a:t>того, как составите расписание уроков, проверьте, все ли предметы включены в расписание и сколько раз в неделю. Затем, вычислите суммы баллов по каждому дню. Проверьте, что самые большие суммы получились во вторник и в среду.</a:t>
            </a:r>
          </a:p>
          <a:p>
            <a:pPr marL="0" indent="0">
              <a:buNone/>
            </a:pPr>
            <a:endParaRPr lang="ru-RU" sz="2400" dirty="0"/>
          </a:p>
        </p:txBody>
      </p:sp>
    </p:spTree>
    <p:extLst>
      <p:ext uri="{BB962C8B-B14F-4D97-AF65-F5344CB8AC3E}">
        <p14:creationId xmlns:p14="http://schemas.microsoft.com/office/powerpoint/2010/main" val="3450531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457200" y="0"/>
            <a:ext cx="8229600" cy="1427486"/>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a:t>
            </a:r>
            <a:r>
              <a:rPr lang="ru-RU" sz="2800" b="1" dirty="0">
                <a:ea typeface="Calibri"/>
                <a:cs typeface="Times New Roman"/>
              </a:rPr>
              <a:t>при работе </a:t>
            </a:r>
            <a:r>
              <a:rPr lang="ru-RU" sz="2800" b="1" dirty="0" smtClean="0">
                <a:ea typeface="Calibri"/>
                <a:cs typeface="Times New Roman"/>
              </a:rPr>
              <a:t>над </a:t>
            </a:r>
            <a:r>
              <a:rPr lang="ru-RU" sz="2800" b="1" dirty="0">
                <a:ea typeface="Calibri"/>
                <a:cs typeface="Times New Roman"/>
              </a:rPr>
              <a:t>проектной задачей:</a:t>
            </a:r>
            <a:endParaRPr lang="ru-RU" sz="2800" dirty="0"/>
          </a:p>
        </p:txBody>
      </p:sp>
      <p:sp>
        <p:nvSpPr>
          <p:cNvPr id="2" name="Прямоугольник 1"/>
          <p:cNvSpPr/>
          <p:nvPr/>
        </p:nvSpPr>
        <p:spPr>
          <a:xfrm>
            <a:off x="1259632" y="4537815"/>
            <a:ext cx="7632848" cy="2074414"/>
          </a:xfrm>
          <a:prstGeom prst="rect">
            <a:avLst/>
          </a:prstGeom>
        </p:spPr>
        <p:txBody>
          <a:bodyPr wrap="square">
            <a:spAutoFit/>
          </a:bodyPr>
          <a:lstStyle/>
          <a:p>
            <a:pPr>
              <a:lnSpc>
                <a:spcPct val="115000"/>
              </a:lnSpc>
              <a:spcAft>
                <a:spcPts val="1000"/>
              </a:spcAft>
            </a:pPr>
            <a:r>
              <a:rPr lang="ru-RU" sz="2800" b="1" dirty="0">
                <a:solidFill>
                  <a:prstClr val="black"/>
                </a:solidFill>
                <a:ea typeface="Calibri"/>
                <a:cs typeface="Times New Roman"/>
              </a:rPr>
              <a:t>Анализ проблемы, планирование деятельности, поиск продуктивных способов решения проблемы, планирование </a:t>
            </a:r>
            <a:r>
              <a:rPr lang="ru-RU" sz="2800" b="1" dirty="0" smtClean="0">
                <a:solidFill>
                  <a:prstClr val="black"/>
                </a:solidFill>
                <a:ea typeface="Calibri"/>
                <a:cs typeface="Times New Roman"/>
              </a:rPr>
              <a:t>сотрудничества, </a:t>
            </a:r>
            <a:r>
              <a:rPr lang="ru-RU" sz="2800" b="1" dirty="0">
                <a:solidFill>
                  <a:prstClr val="black"/>
                </a:solidFill>
                <a:ea typeface="Calibri"/>
                <a:cs typeface="Times New Roman"/>
              </a:rPr>
              <a:t>контроль своей деятельности.</a:t>
            </a:r>
          </a:p>
        </p:txBody>
      </p:sp>
      <p:pic>
        <p:nvPicPr>
          <p:cNvPr id="4" name="Picture 2" descr="F:\DCIM\Camera\IMG_20150318_1048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359" t="25808" r="5881"/>
          <a:stretch/>
        </p:blipFill>
        <p:spPr bwMode="auto">
          <a:xfrm>
            <a:off x="796298" y="1386776"/>
            <a:ext cx="4598894" cy="3055143"/>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796298" y="1386775"/>
            <a:ext cx="4598894" cy="3055143"/>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8" name="Picture 2" descr="F:\DCIM\Camera\IMG_20140101_07083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90" t="4492" b="8292"/>
          <a:stretch/>
        </p:blipFill>
        <p:spPr bwMode="auto">
          <a:xfrm>
            <a:off x="5724128" y="1269681"/>
            <a:ext cx="2610925" cy="3172238"/>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724128" y="1269681"/>
            <a:ext cx="2610925" cy="3172238"/>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838303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4801598" y="1320388"/>
            <a:ext cx="3888432" cy="3836804"/>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Скругленный прямоугольник 1"/>
          <p:cNvSpPr/>
          <p:nvPr/>
        </p:nvSpPr>
        <p:spPr>
          <a:xfrm>
            <a:off x="755576" y="1556792"/>
            <a:ext cx="3888432" cy="424847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sz="half" idx="1"/>
          </p:nvPr>
        </p:nvSpPr>
        <p:spPr>
          <a:xfrm>
            <a:off x="539552" y="404664"/>
            <a:ext cx="4244280" cy="5793507"/>
          </a:xfrm>
        </p:spPr>
        <p:txBody>
          <a:bodyPr>
            <a:normAutofit fontScale="92500" lnSpcReduction="20000"/>
          </a:bodyPr>
          <a:lstStyle/>
          <a:p>
            <a:pPr marL="0" lvl="0" indent="0">
              <a:lnSpc>
                <a:spcPct val="115000"/>
              </a:lnSpc>
              <a:spcAft>
                <a:spcPts val="1000"/>
              </a:spcAft>
              <a:buNone/>
            </a:pPr>
            <a:r>
              <a:rPr lang="ru-RU" sz="3500" b="1" dirty="0" smtClean="0">
                <a:ea typeface="Calibri"/>
                <a:cs typeface="Times New Roman"/>
              </a:rPr>
              <a:t>Педагогическая задача: </a:t>
            </a:r>
          </a:p>
          <a:p>
            <a:pPr>
              <a:lnSpc>
                <a:spcPct val="115000"/>
              </a:lnSpc>
              <a:spcAft>
                <a:spcPts val="1000"/>
              </a:spcAft>
            </a:pPr>
            <a:r>
              <a:rPr lang="ru-RU" sz="3000" dirty="0">
                <a:ea typeface="Calibri"/>
                <a:cs typeface="Times New Roman"/>
              </a:rPr>
              <a:t>н</a:t>
            </a:r>
            <a:r>
              <a:rPr lang="ru-RU" sz="3000" dirty="0" smtClean="0">
                <a:ea typeface="Calibri"/>
                <a:cs typeface="Times New Roman"/>
              </a:rPr>
              <a:t>аучить </a:t>
            </a:r>
            <a:r>
              <a:rPr lang="ru-RU" sz="3000" dirty="0">
                <a:ea typeface="Calibri"/>
                <a:cs typeface="Times New Roman"/>
              </a:rPr>
              <a:t>детей работать в малых разновозрастных </a:t>
            </a:r>
            <a:r>
              <a:rPr lang="ru-RU" sz="3000" dirty="0" smtClean="0">
                <a:ea typeface="Calibri"/>
                <a:cs typeface="Times New Roman"/>
              </a:rPr>
              <a:t>группах, развивать способности к творческой деятельности, развивать коммуникативные умения.</a:t>
            </a:r>
            <a:endParaRPr lang="ru-RU" sz="3000" dirty="0">
              <a:ea typeface="Calibri"/>
              <a:cs typeface="Times New Roman"/>
            </a:endParaRPr>
          </a:p>
          <a:p>
            <a:pPr>
              <a:lnSpc>
                <a:spcPct val="115000"/>
              </a:lnSpc>
              <a:spcAft>
                <a:spcPts val="1000"/>
              </a:spcAft>
            </a:pPr>
            <a:endParaRPr lang="ru-RU" sz="3200" dirty="0">
              <a:ea typeface="Calibri"/>
              <a:cs typeface="Times New Roman"/>
            </a:endParaRPr>
          </a:p>
          <a:p>
            <a:endParaRPr lang="ru-RU" dirty="0"/>
          </a:p>
        </p:txBody>
      </p:sp>
      <p:sp>
        <p:nvSpPr>
          <p:cNvPr id="4" name="Объект 3"/>
          <p:cNvSpPr>
            <a:spLocks noGrp="1"/>
          </p:cNvSpPr>
          <p:nvPr>
            <p:ph sz="half" idx="2"/>
          </p:nvPr>
        </p:nvSpPr>
        <p:spPr>
          <a:xfrm>
            <a:off x="4716016" y="476672"/>
            <a:ext cx="4104456" cy="5721499"/>
          </a:xfrm>
        </p:spPr>
        <p:txBody>
          <a:bodyPr>
            <a:normAutofit fontScale="92500" lnSpcReduction="20000"/>
          </a:bodyPr>
          <a:lstStyle/>
          <a:p>
            <a:pPr marL="0" indent="0">
              <a:buNone/>
            </a:pPr>
            <a:r>
              <a:rPr lang="ru-RU" sz="3500" b="1" dirty="0" smtClean="0">
                <a:solidFill>
                  <a:srgbClr val="FF0000"/>
                </a:solidFill>
              </a:rPr>
              <a:t>Проектная  задача:</a:t>
            </a:r>
            <a:endParaRPr lang="ru-RU" sz="3500" dirty="0" smtClean="0">
              <a:solidFill>
                <a:srgbClr val="FF0000"/>
              </a:solidFill>
            </a:endParaRPr>
          </a:p>
          <a:p>
            <a:endParaRPr lang="ru-RU" sz="3200" dirty="0" smtClean="0"/>
          </a:p>
          <a:p>
            <a:r>
              <a:rPr lang="ru-RU" sz="3200" dirty="0"/>
              <a:t>н</a:t>
            </a:r>
            <a:r>
              <a:rPr lang="ru-RU" sz="3200" dirty="0" smtClean="0"/>
              <a:t>арисовать план учебного помещения птичьей школы с описанием необходимого оборудования, представить публично.</a:t>
            </a:r>
          </a:p>
        </p:txBody>
      </p:sp>
    </p:spTree>
    <p:extLst>
      <p:ext uri="{BB962C8B-B14F-4D97-AF65-F5344CB8AC3E}">
        <p14:creationId xmlns:p14="http://schemas.microsoft.com/office/powerpoint/2010/main" val="1038770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589191" y="188640"/>
            <a:ext cx="8229600" cy="1143000"/>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a:t>
            </a:r>
            <a:r>
              <a:rPr lang="ru-RU" sz="2800" b="1" dirty="0">
                <a:ea typeface="Calibri"/>
                <a:cs typeface="Times New Roman"/>
              </a:rPr>
              <a:t>при работе </a:t>
            </a:r>
            <a:r>
              <a:rPr lang="ru-RU" sz="2800" b="1" dirty="0" smtClean="0">
                <a:ea typeface="Calibri"/>
                <a:cs typeface="Times New Roman"/>
              </a:rPr>
              <a:t>над </a:t>
            </a:r>
            <a:r>
              <a:rPr lang="ru-RU" sz="2800" b="1" dirty="0">
                <a:ea typeface="Calibri"/>
                <a:cs typeface="Times New Roman"/>
              </a:rPr>
              <a:t>проектной задачей:</a:t>
            </a:r>
            <a:endParaRPr lang="ru-RU" sz="2800" dirty="0"/>
          </a:p>
        </p:txBody>
      </p:sp>
      <p:sp>
        <p:nvSpPr>
          <p:cNvPr id="2" name="Прямоугольник 1"/>
          <p:cNvSpPr/>
          <p:nvPr/>
        </p:nvSpPr>
        <p:spPr>
          <a:xfrm>
            <a:off x="928351" y="4505449"/>
            <a:ext cx="8188301" cy="2074414"/>
          </a:xfrm>
          <a:prstGeom prst="rect">
            <a:avLst/>
          </a:prstGeom>
        </p:spPr>
        <p:txBody>
          <a:bodyPr wrap="square">
            <a:spAutoFit/>
          </a:bodyPr>
          <a:lstStyle/>
          <a:p>
            <a:pPr>
              <a:lnSpc>
                <a:spcPct val="115000"/>
              </a:lnSpc>
              <a:spcAft>
                <a:spcPts val="1000"/>
              </a:spcAft>
            </a:pPr>
            <a:r>
              <a:rPr lang="ru-RU" sz="2800" b="1" dirty="0">
                <a:solidFill>
                  <a:prstClr val="black"/>
                </a:solidFill>
                <a:ea typeface="Calibri"/>
                <a:cs typeface="Times New Roman"/>
              </a:rPr>
              <a:t>Выдвижение гипотез и их обоснование; самостоятельное решение проблемы поискового и творческого характера; планирование сотрудничества; моделирование объекта</a:t>
            </a:r>
            <a:r>
              <a:rPr lang="ru-RU" sz="2800" b="1" dirty="0" smtClean="0">
                <a:solidFill>
                  <a:prstClr val="black"/>
                </a:solidFill>
                <a:ea typeface="Calibri"/>
                <a:cs typeface="Times New Roman"/>
              </a:rPr>
              <a:t>.</a:t>
            </a:r>
            <a:endParaRPr lang="ru-RU" sz="2800" b="1" dirty="0">
              <a:solidFill>
                <a:prstClr val="black"/>
              </a:solidFill>
              <a:ea typeface="Calibri"/>
              <a:cs typeface="Times New Roman"/>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351" y="1597936"/>
            <a:ext cx="3544693" cy="2658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585227"/>
            <a:ext cx="3600400" cy="2700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928350" y="1597937"/>
            <a:ext cx="3544693" cy="2658518"/>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9" name="Прямоугольник 8"/>
          <p:cNvSpPr/>
          <p:nvPr/>
        </p:nvSpPr>
        <p:spPr>
          <a:xfrm>
            <a:off x="4932040" y="1580394"/>
            <a:ext cx="3600400" cy="2687306"/>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4209442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0"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4887398" y="1772816"/>
            <a:ext cx="3816424" cy="2736304"/>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Скругленный прямоугольник 1"/>
          <p:cNvSpPr/>
          <p:nvPr/>
        </p:nvSpPr>
        <p:spPr>
          <a:xfrm>
            <a:off x="899592" y="1484784"/>
            <a:ext cx="3384376" cy="331236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sz="half" idx="1"/>
          </p:nvPr>
        </p:nvSpPr>
        <p:spPr>
          <a:xfrm>
            <a:off x="578568" y="404664"/>
            <a:ext cx="3960440" cy="5721499"/>
          </a:xfrm>
        </p:spPr>
        <p:txBody>
          <a:bodyPr>
            <a:normAutofit/>
          </a:bodyPr>
          <a:lstStyle/>
          <a:p>
            <a:pPr marL="0" indent="0">
              <a:buNone/>
            </a:pPr>
            <a:r>
              <a:rPr lang="ru-RU" sz="3200" b="1" dirty="0" smtClean="0"/>
              <a:t>Педагогическая задача:</a:t>
            </a:r>
          </a:p>
          <a:p>
            <a:r>
              <a:rPr lang="ru-RU" dirty="0">
                <a:ea typeface="Calibri"/>
                <a:cs typeface="Times New Roman"/>
              </a:rPr>
              <a:t>с</a:t>
            </a:r>
            <a:r>
              <a:rPr lang="ru-RU" dirty="0" smtClean="0">
                <a:ea typeface="Calibri"/>
                <a:cs typeface="Times New Roman"/>
              </a:rPr>
              <a:t>оздать </a:t>
            </a:r>
            <a:r>
              <a:rPr lang="ru-RU" dirty="0">
                <a:ea typeface="Calibri"/>
                <a:cs typeface="Times New Roman"/>
              </a:rPr>
              <a:t>условия для самостоятельного определения </a:t>
            </a:r>
            <a:r>
              <a:rPr lang="ru-RU" dirty="0" smtClean="0">
                <a:ea typeface="Calibri"/>
                <a:cs typeface="Times New Roman"/>
              </a:rPr>
              <a:t>и присвоения нравственных </a:t>
            </a:r>
            <a:r>
              <a:rPr lang="ru-RU" dirty="0">
                <a:ea typeface="Calibri"/>
                <a:cs typeface="Times New Roman"/>
              </a:rPr>
              <a:t>норм поведения в коллективе.</a:t>
            </a:r>
            <a:endParaRPr lang="ru-RU" dirty="0"/>
          </a:p>
        </p:txBody>
      </p:sp>
      <p:sp>
        <p:nvSpPr>
          <p:cNvPr id="4" name="Объект 3"/>
          <p:cNvSpPr>
            <a:spLocks noGrp="1"/>
          </p:cNvSpPr>
          <p:nvPr>
            <p:ph sz="half" idx="2"/>
          </p:nvPr>
        </p:nvSpPr>
        <p:spPr>
          <a:xfrm>
            <a:off x="4572000" y="1124744"/>
            <a:ext cx="4244280" cy="4032448"/>
          </a:xfrm>
        </p:spPr>
        <p:txBody>
          <a:bodyPr>
            <a:normAutofit/>
          </a:bodyPr>
          <a:lstStyle/>
          <a:p>
            <a:pPr marL="0" indent="0">
              <a:buNone/>
            </a:pPr>
            <a:r>
              <a:rPr lang="ru-RU" sz="3200" b="1" dirty="0" smtClean="0">
                <a:solidFill>
                  <a:srgbClr val="FF0000"/>
                </a:solidFill>
              </a:rPr>
              <a:t>Проектная задача:</a:t>
            </a:r>
          </a:p>
          <a:p>
            <a:r>
              <a:rPr lang="ru-RU" sz="3200" dirty="0"/>
              <a:t>р</a:t>
            </a:r>
            <a:r>
              <a:rPr lang="ru-RU" sz="3200" dirty="0" smtClean="0"/>
              <a:t>азработать на педагогическом совете правила поведения в птичьей школе.</a:t>
            </a:r>
            <a:endParaRPr lang="ru-RU" sz="3200" dirty="0"/>
          </a:p>
        </p:txBody>
      </p:sp>
    </p:spTree>
    <p:extLst>
      <p:ext uri="{BB962C8B-B14F-4D97-AF65-F5344CB8AC3E}">
        <p14:creationId xmlns:p14="http://schemas.microsoft.com/office/powerpoint/2010/main" val="1752351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6"/>
          <p:cNvSpPr>
            <a:spLocks noGrp="1"/>
          </p:cNvSpPr>
          <p:nvPr>
            <p:ph type="title"/>
          </p:nvPr>
        </p:nvSpPr>
        <p:spPr>
          <a:xfrm>
            <a:off x="457200" y="274638"/>
            <a:ext cx="8229600" cy="994122"/>
          </a:xfrm>
        </p:spPr>
        <p:txBody>
          <a:bodyPr>
            <a:noAutofit/>
          </a:bodyPr>
          <a:lstStyle/>
          <a:p>
            <a:r>
              <a:rPr lang="ru-RU" sz="2800" b="1" dirty="0">
                <a:ea typeface="Calibri"/>
                <a:cs typeface="Times New Roman"/>
              </a:rPr>
              <a:t>Формируемые </a:t>
            </a:r>
            <a:r>
              <a:rPr lang="ru-RU" sz="2800" b="1" dirty="0" smtClean="0">
                <a:ea typeface="Calibri"/>
                <a:cs typeface="Times New Roman"/>
              </a:rPr>
              <a:t>УУД </a:t>
            </a:r>
            <a:r>
              <a:rPr lang="ru-RU" sz="2800" b="1" dirty="0">
                <a:ea typeface="Calibri"/>
                <a:cs typeface="Times New Roman"/>
              </a:rPr>
              <a:t>при работе </a:t>
            </a:r>
            <a:r>
              <a:rPr lang="ru-RU" sz="2800" b="1" dirty="0" smtClean="0">
                <a:ea typeface="Calibri"/>
                <a:cs typeface="Times New Roman"/>
              </a:rPr>
              <a:t>над </a:t>
            </a:r>
            <a:r>
              <a:rPr lang="ru-RU" sz="2800" b="1" dirty="0">
                <a:ea typeface="Calibri"/>
                <a:cs typeface="Times New Roman"/>
              </a:rPr>
              <a:t>проектной задачей:</a:t>
            </a:r>
            <a:endParaRPr lang="ru-RU" sz="2800" dirty="0"/>
          </a:p>
        </p:txBody>
      </p:sp>
      <p:sp>
        <p:nvSpPr>
          <p:cNvPr id="2" name="Прямоугольник 1"/>
          <p:cNvSpPr/>
          <p:nvPr/>
        </p:nvSpPr>
        <p:spPr>
          <a:xfrm>
            <a:off x="2123727" y="5589240"/>
            <a:ext cx="6689075" cy="625428"/>
          </a:xfrm>
          <a:prstGeom prst="rect">
            <a:avLst/>
          </a:prstGeom>
        </p:spPr>
        <p:txBody>
          <a:bodyPr wrap="none">
            <a:spAutoFit/>
          </a:bodyPr>
          <a:lstStyle/>
          <a:p>
            <a:pPr>
              <a:lnSpc>
                <a:spcPct val="115000"/>
              </a:lnSpc>
              <a:spcAft>
                <a:spcPts val="1000"/>
              </a:spcAft>
            </a:pPr>
            <a:r>
              <a:rPr lang="ru-RU" sz="3200" b="1" dirty="0">
                <a:solidFill>
                  <a:prstClr val="black"/>
                </a:solidFill>
                <a:ea typeface="Calibri"/>
                <a:cs typeface="Times New Roman"/>
              </a:rPr>
              <a:t>Нравственно-этическая ориентация.</a:t>
            </a:r>
          </a:p>
        </p:txBody>
      </p:sp>
      <p:pic>
        <p:nvPicPr>
          <p:cNvPr id="4" name="Picture 2" descr="F:\DCIM\Camera\IMG_20150318_1206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4652" y="1772815"/>
            <a:ext cx="4224469" cy="31683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773578" y="1898830"/>
            <a:ext cx="3888431" cy="2916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4544651" y="1772815"/>
            <a:ext cx="4224469" cy="3168352"/>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9" name="Прямоугольник 8"/>
          <p:cNvSpPr/>
          <p:nvPr/>
        </p:nvSpPr>
        <p:spPr>
          <a:xfrm>
            <a:off x="1257484" y="1412775"/>
            <a:ext cx="2918471" cy="3888431"/>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587465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95536" y="188640"/>
            <a:ext cx="8229600" cy="936104"/>
          </a:xfrm>
        </p:spPr>
        <p:txBody>
          <a:bodyPr>
            <a:normAutofit fontScale="90000"/>
          </a:bodyPr>
          <a:lstStyle/>
          <a:p>
            <a:r>
              <a:rPr lang="ru-RU" sz="3600" b="1" dirty="0" smtClean="0"/>
              <a:t>Из разработанных учащимися правил поведения в птичьей школе:</a:t>
            </a:r>
            <a:endParaRPr lang="ru-RU" sz="3600" b="1" dirty="0"/>
          </a:p>
        </p:txBody>
      </p:sp>
      <p:sp>
        <p:nvSpPr>
          <p:cNvPr id="3" name="Объект 2"/>
          <p:cNvSpPr>
            <a:spLocks noGrp="1"/>
          </p:cNvSpPr>
          <p:nvPr>
            <p:ph idx="1"/>
          </p:nvPr>
        </p:nvSpPr>
        <p:spPr>
          <a:xfrm>
            <a:off x="1259632" y="1340768"/>
            <a:ext cx="7488832" cy="5328592"/>
          </a:xfrm>
        </p:spPr>
        <p:txBody>
          <a:bodyPr>
            <a:normAutofit fontScale="92500" lnSpcReduction="10000"/>
          </a:bodyPr>
          <a:lstStyle/>
          <a:p>
            <a:r>
              <a:rPr lang="ru-RU" sz="2600" b="1" dirty="0" smtClean="0"/>
              <a:t>Нельзя вылетать без разрешения на улицу.</a:t>
            </a:r>
          </a:p>
          <a:p>
            <a:r>
              <a:rPr lang="ru-RU" sz="2600" b="1" dirty="0" smtClean="0"/>
              <a:t>Нельзя обзывать и обижать других птиц.</a:t>
            </a:r>
          </a:p>
          <a:p>
            <a:r>
              <a:rPr lang="ru-RU" sz="2600" b="1" dirty="0" smtClean="0"/>
              <a:t>Перья другим птицам не выдёргивать.</a:t>
            </a:r>
          </a:p>
          <a:p>
            <a:r>
              <a:rPr lang="ru-RU" sz="2600" b="1" dirty="0" smtClean="0"/>
              <a:t>Громко не чирикать и не каркать на уроках.</a:t>
            </a:r>
          </a:p>
          <a:p>
            <a:r>
              <a:rPr lang="ru-RU" sz="2600" b="1" dirty="0" smtClean="0"/>
              <a:t>Не опаздывать в школу.</a:t>
            </a:r>
          </a:p>
          <a:p>
            <a:r>
              <a:rPr lang="ru-RU" sz="2600" b="1" dirty="0" smtClean="0"/>
              <a:t>Не портить чужие вещи.</a:t>
            </a:r>
          </a:p>
          <a:p>
            <a:r>
              <a:rPr lang="ru-RU" sz="2600" b="1" dirty="0" smtClean="0"/>
              <a:t>Не играть на </a:t>
            </a:r>
            <a:r>
              <a:rPr lang="ru-RU" sz="2600" b="1" dirty="0" err="1" smtClean="0"/>
              <a:t>птицефоне</a:t>
            </a:r>
            <a:r>
              <a:rPr lang="ru-RU" sz="2600" b="1" dirty="0"/>
              <a:t> </a:t>
            </a:r>
            <a:r>
              <a:rPr lang="ru-RU" sz="2600" b="1" dirty="0" smtClean="0"/>
              <a:t>на уроках.</a:t>
            </a:r>
          </a:p>
          <a:p>
            <a:r>
              <a:rPr lang="ru-RU" sz="2600" b="1" dirty="0" smtClean="0"/>
              <a:t>В библиотеке не клевать книги.</a:t>
            </a:r>
          </a:p>
          <a:p>
            <a:r>
              <a:rPr lang="ru-RU" sz="2600" b="1" dirty="0"/>
              <a:t>Приходить на занятия в школьной перьевой форме</a:t>
            </a:r>
            <a:r>
              <a:rPr lang="ru-RU" sz="2600" b="1" dirty="0" smtClean="0"/>
              <a:t>.</a:t>
            </a:r>
          </a:p>
          <a:p>
            <a:r>
              <a:rPr lang="ru-RU" sz="2600" b="1" dirty="0"/>
              <a:t>Соблюдать птичий этикет</a:t>
            </a:r>
            <a:r>
              <a:rPr lang="ru-RU" sz="2600" b="1" dirty="0" smtClean="0"/>
              <a:t>.</a:t>
            </a:r>
            <a:endParaRPr lang="en-US" sz="2600" b="1" dirty="0" smtClean="0"/>
          </a:p>
          <a:p>
            <a:r>
              <a:rPr lang="ru-RU" sz="2600" b="1" dirty="0" smtClean="0"/>
              <a:t>Прилежно выполнять школьные задания, быть активными на уроках.</a:t>
            </a:r>
          </a:p>
          <a:p>
            <a:r>
              <a:rPr lang="ru-RU" sz="2600" b="1" dirty="0" smtClean="0"/>
              <a:t>На переменах играть в безопасные игры.</a:t>
            </a:r>
            <a:endParaRPr lang="ru-RU" sz="2800" dirty="0" smtClean="0"/>
          </a:p>
          <a:p>
            <a:endParaRPr lang="ru-RU" sz="2800" dirty="0"/>
          </a:p>
        </p:txBody>
      </p:sp>
    </p:spTree>
    <p:extLst>
      <p:ext uri="{BB962C8B-B14F-4D97-AF65-F5344CB8AC3E}">
        <p14:creationId xmlns:p14="http://schemas.microsoft.com/office/powerpoint/2010/main" val="2650970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14808" y="0"/>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472008" y="2492896"/>
            <a:ext cx="8229600" cy="648072"/>
          </a:xfrm>
        </p:spPr>
        <p:txBody>
          <a:bodyPr/>
          <a:lstStyle/>
          <a:p>
            <a:pPr marL="0" indent="0" algn="ctr">
              <a:buNone/>
            </a:pPr>
            <a:r>
              <a:rPr lang="ru-RU" b="1" dirty="0" smtClean="0"/>
              <a:t>Оценочный лист</a:t>
            </a:r>
            <a:endParaRPr lang="ru-RU" b="1" dirty="0"/>
          </a:p>
        </p:txBody>
      </p:sp>
      <p:graphicFrame>
        <p:nvGraphicFramePr>
          <p:cNvPr id="8" name="Таблица 7"/>
          <p:cNvGraphicFramePr>
            <a:graphicFrameLocks noGrp="1"/>
          </p:cNvGraphicFramePr>
          <p:nvPr>
            <p:extLst>
              <p:ext uri="{D42A27DB-BD31-4B8C-83A1-F6EECF244321}">
                <p14:modId xmlns:p14="http://schemas.microsoft.com/office/powerpoint/2010/main" val="670391185"/>
              </p:ext>
            </p:extLst>
          </p:nvPr>
        </p:nvGraphicFramePr>
        <p:xfrm>
          <a:off x="1166428" y="3284984"/>
          <a:ext cx="6840759" cy="2346387"/>
        </p:xfrm>
        <a:graphic>
          <a:graphicData uri="http://schemas.openxmlformats.org/drawingml/2006/table">
            <a:tbl>
              <a:tblPr firstRow="1" firstCol="1" bandRow="1"/>
              <a:tblGrid>
                <a:gridCol w="862473"/>
                <a:gridCol w="3541557"/>
                <a:gridCol w="1279820"/>
                <a:gridCol w="1156909"/>
              </a:tblGrid>
              <a:tr h="446693">
                <a:tc>
                  <a:txBody>
                    <a:bodyPr/>
                    <a:lstStyle/>
                    <a:p>
                      <a:pPr algn="ctr">
                        <a:lnSpc>
                          <a:spcPct val="115000"/>
                        </a:lnSpc>
                        <a:spcAft>
                          <a:spcPts val="0"/>
                        </a:spcAft>
                      </a:pPr>
                      <a:r>
                        <a:rPr lang="ru-RU" sz="1600" b="1" i="1" dirty="0">
                          <a:effectLst/>
                          <a:latin typeface="Times New Roman"/>
                          <a:ea typeface="Calibri"/>
                          <a:cs typeface="Times New Roman"/>
                        </a:rPr>
                        <a:t>№ этапа</a:t>
                      </a:r>
                      <a:endParaRPr lang="ru-RU" sz="1600" b="1"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600" b="1" dirty="0">
                          <a:effectLst/>
                          <a:latin typeface="Times New Roman"/>
                          <a:ea typeface="Calibri"/>
                          <a:cs typeface="Times New Roman"/>
                        </a:rPr>
                        <a:t>Фамилия, имя участника группы</a:t>
                      </a:r>
                      <a:endParaRPr lang="ru-RU" sz="1600" b="1"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600" b="1" dirty="0">
                          <a:effectLst/>
                          <a:latin typeface="Times New Roman"/>
                          <a:ea typeface="Calibri"/>
                          <a:cs typeface="Times New Roman"/>
                        </a:rPr>
                        <a:t>Класс</a:t>
                      </a:r>
                      <a:endParaRPr lang="ru-RU" sz="1600" b="1"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600" b="1" dirty="0">
                          <a:effectLst/>
                          <a:latin typeface="Times New Roman"/>
                          <a:ea typeface="Calibri"/>
                          <a:cs typeface="Times New Roman"/>
                        </a:rPr>
                        <a:t>Ваша оценка</a:t>
                      </a:r>
                      <a:endParaRPr lang="ru-RU" sz="1600" b="1"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95697">
                <a:tc>
                  <a:txBody>
                    <a:bodyPr/>
                    <a:lstStyle/>
                    <a:p>
                      <a:pPr marL="0" indent="0" algn="ctr">
                        <a:buFont typeface="+mj-lt"/>
                        <a:buNone/>
                      </a:pPr>
                      <a:r>
                        <a:rPr lang="ru-RU" dirty="0" smtClean="0"/>
                        <a:t>1</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95697">
                <a:tc>
                  <a:txBody>
                    <a:bodyPr/>
                    <a:lstStyle/>
                    <a:p>
                      <a:pPr marL="0" indent="0" algn="ctr">
                        <a:buFont typeface="+mj-lt"/>
                        <a:buNone/>
                      </a:pPr>
                      <a:r>
                        <a:rPr lang="ru-RU" dirty="0" smtClean="0"/>
                        <a:t>2</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07070">
                <a:tc>
                  <a:txBody>
                    <a:bodyPr/>
                    <a:lstStyle/>
                    <a:p>
                      <a:pPr marL="0" indent="0" algn="ctr">
                        <a:buFont typeface="+mj-lt"/>
                        <a:buNone/>
                      </a:pPr>
                      <a:r>
                        <a:rPr lang="ru-RU" dirty="0" smtClean="0"/>
                        <a:t>3</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95697">
                <a:tc>
                  <a:txBody>
                    <a:bodyPr/>
                    <a:lstStyle/>
                    <a:p>
                      <a:pPr marL="0" indent="0" algn="ctr">
                        <a:buFont typeface="+mj-lt"/>
                        <a:buNone/>
                      </a:pPr>
                      <a:r>
                        <a:rPr lang="ru-RU" dirty="0" smtClean="0"/>
                        <a:t>4</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95697">
                <a:tc>
                  <a:txBody>
                    <a:bodyPr/>
                    <a:lstStyle/>
                    <a:p>
                      <a:pPr marL="0" indent="0" algn="ctr">
                        <a:buFont typeface="+mj-lt"/>
                        <a:buNone/>
                      </a:pPr>
                      <a:r>
                        <a:rPr lang="ru-RU" dirty="0" smtClean="0"/>
                        <a:t>5</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95697">
                <a:tc>
                  <a:txBody>
                    <a:bodyPr/>
                    <a:lstStyle/>
                    <a:p>
                      <a:pPr marL="0" indent="0" algn="ctr">
                        <a:buFont typeface="+mj-lt"/>
                        <a:buNone/>
                      </a:pPr>
                      <a:r>
                        <a:rPr lang="ru-RU" dirty="0" smtClean="0"/>
                        <a:t>6</a:t>
                      </a:r>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1095515634"/>
              </p:ext>
            </p:extLst>
          </p:nvPr>
        </p:nvGraphicFramePr>
        <p:xfrm>
          <a:off x="1310911" y="1196752"/>
          <a:ext cx="6096000" cy="74168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pPr algn="ctr"/>
                      <a:r>
                        <a:rPr lang="ru-RU" dirty="0" smtClean="0">
                          <a:solidFill>
                            <a:schemeClr val="tx1"/>
                          </a:solidFill>
                        </a:rPr>
                        <a:t>№1</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ru-RU" dirty="0" smtClean="0">
                          <a:solidFill>
                            <a:schemeClr val="tx1"/>
                          </a:solidFill>
                        </a:rPr>
                        <a:t>№2</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ru-RU" dirty="0" smtClean="0">
                          <a:solidFill>
                            <a:schemeClr val="tx1"/>
                          </a:solidFill>
                        </a:rPr>
                        <a:t>№3</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ru-RU" dirty="0" smtClean="0">
                          <a:solidFill>
                            <a:schemeClr val="tx1"/>
                          </a:solidFill>
                        </a:rPr>
                        <a:t>№4</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ru-RU" dirty="0" smtClean="0">
                          <a:solidFill>
                            <a:schemeClr val="tx1"/>
                          </a:solidFill>
                        </a:rPr>
                        <a:t>№5</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ru-RU" dirty="0" smtClean="0">
                          <a:solidFill>
                            <a:schemeClr val="tx1"/>
                          </a:solidFill>
                        </a:rPr>
                        <a:t>№6</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70840">
                <a:tc>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bl>
          </a:graphicData>
        </a:graphic>
      </p:graphicFrame>
      <p:sp>
        <p:nvSpPr>
          <p:cNvPr id="5" name="TextBox 4"/>
          <p:cNvSpPr txBox="1"/>
          <p:nvPr/>
        </p:nvSpPr>
        <p:spPr>
          <a:xfrm>
            <a:off x="1310911" y="332656"/>
            <a:ext cx="6551794" cy="584775"/>
          </a:xfrm>
          <a:prstGeom prst="rect">
            <a:avLst/>
          </a:prstGeom>
          <a:noFill/>
        </p:spPr>
        <p:txBody>
          <a:bodyPr wrap="none" rtlCol="0">
            <a:spAutoFit/>
          </a:bodyPr>
          <a:lstStyle/>
          <a:p>
            <a:r>
              <a:rPr lang="ru-RU" sz="3200" b="1" dirty="0" smtClean="0"/>
              <a:t>Лист самооценки участника группы</a:t>
            </a:r>
            <a:endParaRPr lang="ru-RU" sz="3200" b="1" dirty="0"/>
          </a:p>
        </p:txBody>
      </p:sp>
    </p:spTree>
    <p:extLst>
      <p:ext uri="{BB962C8B-B14F-4D97-AF65-F5344CB8AC3E}">
        <p14:creationId xmlns:p14="http://schemas.microsoft.com/office/powerpoint/2010/main" val="3774860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Объект 5"/>
          <p:cNvSpPr>
            <a:spLocks noGrp="1"/>
          </p:cNvSpPr>
          <p:nvPr>
            <p:ph idx="1"/>
          </p:nvPr>
        </p:nvSpPr>
        <p:spPr>
          <a:xfrm>
            <a:off x="899988" y="547886"/>
            <a:ext cx="8229600" cy="5760640"/>
          </a:xfrm>
        </p:spPr>
        <p:txBody>
          <a:bodyPr>
            <a:normAutofit fontScale="92500" lnSpcReduction="20000"/>
          </a:bodyPr>
          <a:lstStyle/>
          <a:p>
            <a:pPr marL="0" indent="0" algn="ctr">
              <a:buNone/>
            </a:pPr>
            <a:r>
              <a:rPr lang="ru-RU" b="1" dirty="0"/>
              <a:t>Вопросы для </a:t>
            </a:r>
            <a:r>
              <a:rPr lang="ru-RU" b="1" dirty="0" smtClean="0"/>
              <a:t>рефлексии</a:t>
            </a:r>
          </a:p>
          <a:p>
            <a:pPr marL="0" indent="0" algn="ctr">
              <a:buNone/>
            </a:pPr>
            <a:endParaRPr lang="ru-RU" b="1" dirty="0"/>
          </a:p>
          <a:p>
            <a:pPr marL="0" indent="0">
              <a:buNone/>
            </a:pPr>
            <a:r>
              <a:rPr lang="ru-RU" dirty="0" smtClean="0"/>
              <a:t>1. </a:t>
            </a:r>
            <a:r>
              <a:rPr lang="ru-RU" sz="3000" dirty="0" smtClean="0"/>
              <a:t>Что </a:t>
            </a:r>
            <a:r>
              <a:rPr lang="ru-RU" sz="3000" dirty="0"/>
              <a:t>тебе понравилось в работе проектной мастерской?</a:t>
            </a:r>
          </a:p>
          <a:p>
            <a:pPr marL="0" indent="0">
              <a:buNone/>
            </a:pPr>
            <a:r>
              <a:rPr lang="ru-RU" sz="3000" dirty="0" smtClean="0"/>
              <a:t>2. Что </a:t>
            </a:r>
            <a:r>
              <a:rPr lang="ru-RU" sz="3000" dirty="0"/>
              <a:t>хотелось бы изменить, добавить или убрать из предлагаемых заданий? Почему?</a:t>
            </a:r>
          </a:p>
          <a:p>
            <a:pPr marL="0" indent="0">
              <a:buNone/>
            </a:pPr>
            <a:r>
              <a:rPr lang="ru-RU" sz="3000" dirty="0" smtClean="0"/>
              <a:t>3. Как </a:t>
            </a:r>
            <a:r>
              <a:rPr lang="ru-RU" sz="3000" dirty="0"/>
              <a:t>сложились твои отношения с участниками группы? Почему?</a:t>
            </a:r>
          </a:p>
          <a:p>
            <a:pPr marL="0" indent="0">
              <a:buNone/>
            </a:pPr>
            <a:r>
              <a:rPr lang="ru-RU" sz="3000" dirty="0" smtClean="0"/>
              <a:t>4. Доволен </a:t>
            </a:r>
            <a:r>
              <a:rPr lang="ru-RU" sz="3000" dirty="0"/>
              <a:t>ли ты тем, как оценили твою работу товарищи? Почему?</a:t>
            </a:r>
          </a:p>
          <a:p>
            <a:pPr marL="0" indent="0">
              <a:buNone/>
            </a:pPr>
            <a:r>
              <a:rPr lang="ru-RU" sz="3000" dirty="0" smtClean="0"/>
              <a:t>5. Что нового ты узнал сегодня и чему научился?</a:t>
            </a:r>
            <a:endParaRPr lang="ru-RU" sz="3000" dirty="0"/>
          </a:p>
          <a:p>
            <a:pPr marL="0" indent="0">
              <a:buNone/>
            </a:pPr>
            <a:r>
              <a:rPr lang="ru-RU" sz="3000" dirty="0" smtClean="0"/>
              <a:t>6. Нарисуй </a:t>
            </a:r>
            <a:r>
              <a:rPr lang="ru-RU" sz="3000" dirty="0"/>
              <a:t>иллюстрацию к проектной мастерской «Птичья школа».</a:t>
            </a:r>
          </a:p>
          <a:p>
            <a:endParaRPr lang="ru-RU" dirty="0"/>
          </a:p>
        </p:txBody>
      </p:sp>
    </p:spTree>
    <p:extLst>
      <p:ext uri="{BB962C8B-B14F-4D97-AF65-F5344CB8AC3E}">
        <p14:creationId xmlns:p14="http://schemas.microsoft.com/office/powerpoint/2010/main" val="1848531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2734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2" name="Скругленный прямоугольник 1"/>
          <p:cNvSpPr/>
          <p:nvPr/>
        </p:nvSpPr>
        <p:spPr>
          <a:xfrm>
            <a:off x="539552" y="1853044"/>
            <a:ext cx="2952328" cy="159157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sz="half" idx="1"/>
          </p:nvPr>
        </p:nvSpPr>
        <p:spPr>
          <a:xfrm>
            <a:off x="179512" y="404664"/>
            <a:ext cx="3563888" cy="5721499"/>
          </a:xfrm>
        </p:spPr>
        <p:txBody>
          <a:bodyPr>
            <a:normAutofit fontScale="62500" lnSpcReduction="20000"/>
          </a:bodyPr>
          <a:lstStyle/>
          <a:p>
            <a:pPr marL="0" indent="0">
              <a:buNone/>
            </a:pPr>
            <a:r>
              <a:rPr lang="ru-RU" sz="4600" b="1" dirty="0" smtClean="0"/>
              <a:t>Педагогическая задача:</a:t>
            </a:r>
          </a:p>
          <a:p>
            <a:pPr lvl="0">
              <a:lnSpc>
                <a:spcPct val="115000"/>
              </a:lnSpc>
              <a:spcAft>
                <a:spcPts val="1000"/>
              </a:spcAft>
              <a:buFont typeface="Symbol"/>
              <a:buChar char=""/>
            </a:pPr>
            <a:endParaRPr lang="ru-RU" sz="4100" dirty="0" smtClean="0">
              <a:ea typeface="Calibri"/>
              <a:cs typeface="Times New Roman"/>
            </a:endParaRPr>
          </a:p>
          <a:p>
            <a:pPr lvl="0">
              <a:lnSpc>
                <a:spcPct val="115000"/>
              </a:lnSpc>
              <a:spcAft>
                <a:spcPts val="1000"/>
              </a:spcAft>
              <a:buFont typeface="Symbol"/>
              <a:buChar char=""/>
            </a:pPr>
            <a:r>
              <a:rPr lang="ru-RU" sz="4000" dirty="0">
                <a:ea typeface="Calibri"/>
                <a:cs typeface="Times New Roman"/>
              </a:rPr>
              <a:t>с</a:t>
            </a:r>
            <a:r>
              <a:rPr lang="ru-RU" sz="4000" dirty="0" smtClean="0">
                <a:ea typeface="Calibri"/>
                <a:cs typeface="Times New Roman"/>
              </a:rPr>
              <a:t>оздать </a:t>
            </a:r>
            <a:r>
              <a:rPr lang="ru-RU" sz="4000" dirty="0">
                <a:ea typeface="Calibri"/>
                <a:cs typeface="Times New Roman"/>
              </a:rPr>
              <a:t>ситуацию оценивания труда </a:t>
            </a:r>
            <a:r>
              <a:rPr lang="ru-RU" sz="4000" dirty="0" smtClean="0">
                <a:ea typeface="Calibri"/>
                <a:cs typeface="Times New Roman"/>
              </a:rPr>
              <a:t>учителя.</a:t>
            </a:r>
            <a:endParaRPr lang="ru-RU" sz="4000" dirty="0">
              <a:ea typeface="Calibri"/>
              <a:cs typeface="Times New Roman"/>
            </a:endParaRPr>
          </a:p>
          <a:p>
            <a:pPr marL="0" indent="0">
              <a:buNone/>
            </a:pPr>
            <a:endParaRPr lang="ru-RU" sz="3600" b="1" dirty="0" smtClean="0"/>
          </a:p>
        </p:txBody>
      </p:sp>
      <p:sp>
        <p:nvSpPr>
          <p:cNvPr id="4" name="Объект 3"/>
          <p:cNvSpPr>
            <a:spLocks noGrp="1"/>
          </p:cNvSpPr>
          <p:nvPr>
            <p:ph sz="half" idx="2"/>
          </p:nvPr>
        </p:nvSpPr>
        <p:spPr>
          <a:xfrm>
            <a:off x="3635896" y="783868"/>
            <a:ext cx="5324400" cy="5904656"/>
          </a:xfrm>
          <a:solidFill>
            <a:schemeClr val="accent3">
              <a:lumMod val="20000"/>
              <a:lumOff val="80000"/>
            </a:schemeClr>
          </a:solidFill>
        </p:spPr>
        <p:txBody>
          <a:bodyPr>
            <a:normAutofit fontScale="62500" lnSpcReduction="20000"/>
          </a:bodyPr>
          <a:lstStyle/>
          <a:p>
            <a:endParaRPr lang="ru-RU" sz="3200" dirty="0" smtClean="0"/>
          </a:p>
          <a:p>
            <a:r>
              <a:rPr lang="ru-RU" sz="3200" b="1" dirty="0" smtClean="0"/>
              <a:t>Оказывается, быть учителем трудно! Но зато – интересно!</a:t>
            </a:r>
          </a:p>
          <a:p>
            <a:r>
              <a:rPr lang="ru-RU" sz="3200" b="1" dirty="0" smtClean="0"/>
              <a:t>Я узнала много нового об учителях. Каково ими быть!</a:t>
            </a:r>
          </a:p>
          <a:p>
            <a:r>
              <a:rPr lang="ru-RU" sz="3200" b="1" dirty="0" smtClean="0"/>
              <a:t>Мне понравилось быть учителем, но это трудно.</a:t>
            </a:r>
          </a:p>
          <a:p>
            <a:r>
              <a:rPr lang="ru-RU" sz="3200" b="1" dirty="0" smtClean="0"/>
              <a:t>Учителем быть нелегко, много работы, почти не отдыхаешь.</a:t>
            </a:r>
          </a:p>
          <a:p>
            <a:r>
              <a:rPr lang="ru-RU" sz="3200" b="1" dirty="0" smtClean="0"/>
              <a:t>Ужасно сложно быть учителем!</a:t>
            </a:r>
          </a:p>
          <a:p>
            <a:r>
              <a:rPr lang="ru-RU" sz="3200" b="1" dirty="0" smtClean="0"/>
              <a:t>Нужно много трудиться, чтобы приготовиться к урокам.</a:t>
            </a:r>
          </a:p>
          <a:p>
            <a:r>
              <a:rPr lang="ru-RU" sz="3200" b="1" dirty="0" smtClean="0"/>
              <a:t>Профессия учителя очень сложная.</a:t>
            </a:r>
          </a:p>
          <a:p>
            <a:r>
              <a:rPr lang="ru-RU" sz="3200" b="1" dirty="0" smtClean="0"/>
              <a:t>Я не знал, что учителя так много работают.</a:t>
            </a:r>
          </a:p>
          <a:p>
            <a:r>
              <a:rPr lang="ru-RU" sz="3200" b="1" dirty="0" smtClean="0"/>
              <a:t>Мне понравилось быть учителем, хотя это и трудно!</a:t>
            </a:r>
          </a:p>
          <a:p>
            <a:r>
              <a:rPr lang="ru-RU" sz="3200" b="1" dirty="0" smtClean="0"/>
              <a:t>Учителем не буду: так много работы и говорят, что мало платят!</a:t>
            </a:r>
          </a:p>
          <a:p>
            <a:r>
              <a:rPr lang="ru-RU" sz="3200" b="1" dirty="0" smtClean="0"/>
              <a:t>У профессии учителя есть свои плюсы и свои минусы. </a:t>
            </a:r>
            <a:r>
              <a:rPr lang="ru-RU" sz="3200" b="1" dirty="0"/>
              <a:t>Б</a:t>
            </a:r>
            <a:r>
              <a:rPr lang="ru-RU" sz="3200" b="1" dirty="0" smtClean="0"/>
              <a:t>ыть учителем непросто!</a:t>
            </a:r>
          </a:p>
          <a:p>
            <a:endParaRPr lang="ru-RU" sz="3200" b="1" dirty="0"/>
          </a:p>
        </p:txBody>
      </p:sp>
      <p:sp>
        <p:nvSpPr>
          <p:cNvPr id="6" name="TextBox 5"/>
          <p:cNvSpPr txBox="1"/>
          <p:nvPr/>
        </p:nvSpPr>
        <p:spPr>
          <a:xfrm>
            <a:off x="4557718" y="186862"/>
            <a:ext cx="3741313" cy="830997"/>
          </a:xfrm>
          <a:prstGeom prst="rect">
            <a:avLst/>
          </a:prstGeom>
          <a:noFill/>
        </p:spPr>
        <p:txBody>
          <a:bodyPr wrap="square" rtlCol="0">
            <a:spAutoFit/>
          </a:bodyPr>
          <a:lstStyle/>
          <a:p>
            <a:r>
              <a:rPr lang="ru-RU" sz="2400" b="1" dirty="0" smtClean="0">
                <a:solidFill>
                  <a:srgbClr val="FF0000"/>
                </a:solidFill>
              </a:rPr>
              <a:t>Из рефлексивных листов участников проекта:</a:t>
            </a:r>
            <a:endParaRPr lang="ru-RU" sz="2400" b="1" dirty="0">
              <a:solidFill>
                <a:srgbClr val="FF0000"/>
              </a:solidFill>
            </a:endParaRPr>
          </a:p>
        </p:txBody>
      </p:sp>
    </p:spTree>
    <p:extLst>
      <p:ext uri="{BB962C8B-B14F-4D97-AF65-F5344CB8AC3E}">
        <p14:creationId xmlns:p14="http://schemas.microsoft.com/office/powerpoint/2010/main" val="4059969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ekb156nach.ucoz.ru/novaya_4/s22.jpg"/>
          <p:cNvPicPr>
            <a:picLocks noChangeAspect="1" noChangeArrowheads="1"/>
          </p:cNvPicPr>
          <p:nvPr/>
        </p:nvPicPr>
        <p:blipFill rotWithShape="1">
          <a:blip r:embed="rId2">
            <a:extLst>
              <a:ext uri="{28A0092B-C50C-407E-A947-70E740481C1C}">
                <a14:useLocalDpi xmlns:a14="http://schemas.microsoft.com/office/drawing/2010/main" val="0"/>
              </a:ext>
            </a:extLst>
          </a:blip>
          <a:srcRect b="3939"/>
          <a:stretch/>
        </p:blipFill>
        <p:spPr bwMode="auto">
          <a:xfrm>
            <a:off x="-50268" y="31249"/>
            <a:ext cx="9144000" cy="6826751"/>
          </a:xfrm>
          <a:prstGeom prst="rect">
            <a:avLst/>
          </a:prstGeom>
          <a:noFill/>
          <a:extLst>
            <a:ext uri="{909E8E84-426E-40DD-AFC4-6F175D3DCCD1}">
              <a14:hiddenFill xmlns:a14="http://schemas.microsoft.com/office/drawing/2010/main">
                <a:solidFill>
                  <a:srgbClr val="FFFFFF"/>
                </a:solidFill>
              </a14:hiddenFill>
            </a:ext>
          </a:extLst>
        </p:spPr>
      </p:pic>
      <p:sp>
        <p:nvSpPr>
          <p:cNvPr id="5" name="Объект 4"/>
          <p:cNvSpPr>
            <a:spLocks noGrp="1"/>
          </p:cNvSpPr>
          <p:nvPr>
            <p:ph idx="1"/>
          </p:nvPr>
        </p:nvSpPr>
        <p:spPr>
          <a:xfrm>
            <a:off x="165248" y="814628"/>
            <a:ext cx="8712968" cy="5616624"/>
          </a:xfrm>
          <a:solidFill>
            <a:schemeClr val="accent3">
              <a:lumMod val="20000"/>
              <a:lumOff val="80000"/>
            </a:schemeClr>
          </a:solidFill>
        </p:spPr>
        <p:txBody>
          <a:bodyPr>
            <a:normAutofit fontScale="55000" lnSpcReduction="20000"/>
          </a:bodyPr>
          <a:lstStyle/>
          <a:p>
            <a:endParaRPr lang="ru-RU" sz="3600" b="1" dirty="0" smtClean="0"/>
          </a:p>
          <a:p>
            <a:r>
              <a:rPr lang="ru-RU" sz="3600" b="1" dirty="0" smtClean="0"/>
              <a:t>Я </a:t>
            </a:r>
            <a:r>
              <a:rPr lang="ru-RU" sz="3600" b="1" dirty="0"/>
              <a:t>сегодня провела свой день отлично. Больше всего мне понравилось работать в команде</a:t>
            </a:r>
            <a:r>
              <a:rPr lang="ru-RU" sz="3600" b="1" dirty="0" smtClean="0"/>
              <a:t>.</a:t>
            </a:r>
          </a:p>
          <a:p>
            <a:r>
              <a:rPr lang="ru-RU" sz="3600" b="1" dirty="0"/>
              <a:t>Мне понравился проектный день, потому что мы работали в команде и всегда помогали друг другу.</a:t>
            </a:r>
          </a:p>
          <a:p>
            <a:r>
              <a:rPr lang="ru-RU" sz="3600" b="1" dirty="0"/>
              <a:t>Мне очень понравилось работать в группе. Было интересно и весело. </a:t>
            </a:r>
          </a:p>
          <a:p>
            <a:r>
              <a:rPr lang="ru-RU" sz="3600" b="1" dirty="0"/>
              <a:t>Мы работали дружно:  Вика писала,  Миша искал ответы,  Ксюша читала задания,  Владик искал  ошибки в словах, Полина рисовала. Я помогала всем</a:t>
            </a:r>
            <a:r>
              <a:rPr lang="ru-RU" sz="3600" b="1" dirty="0" smtClean="0"/>
              <a:t>.</a:t>
            </a:r>
          </a:p>
          <a:p>
            <a:r>
              <a:rPr lang="ru-RU" sz="3600" b="1" dirty="0"/>
              <a:t>Самым интересным было рисовать птичью школу и составлять расписание уроков</a:t>
            </a:r>
            <a:r>
              <a:rPr lang="ru-RU" sz="3600" b="1" dirty="0" smtClean="0"/>
              <a:t>.</a:t>
            </a:r>
            <a:endParaRPr lang="ru-RU" sz="3600" b="1" dirty="0"/>
          </a:p>
          <a:p>
            <a:r>
              <a:rPr lang="ru-RU" sz="3600" b="1" dirty="0"/>
              <a:t>Понравилось очень! Потому что можно было представить себя на месте учителя фантастической школы. Это интересный проект, и скорее всего он всем понравится</a:t>
            </a:r>
            <a:r>
              <a:rPr lang="ru-RU" sz="3600" b="1" dirty="0" smtClean="0"/>
              <a:t>.</a:t>
            </a:r>
          </a:p>
          <a:p>
            <a:r>
              <a:rPr lang="ru-RU" sz="3600" b="1" dirty="0"/>
              <a:t>Мне понравилось быть учителем и работать в команде. Мы все помогали друг другу</a:t>
            </a:r>
            <a:r>
              <a:rPr lang="ru-RU" sz="3600" b="1" dirty="0" smtClean="0"/>
              <a:t>.</a:t>
            </a:r>
          </a:p>
          <a:p>
            <a:r>
              <a:rPr lang="ru-RU" sz="3600" b="1" dirty="0"/>
              <a:t>Было много интересных и познавательных заданий. А самое интересное – составлять расписание уроков.</a:t>
            </a:r>
          </a:p>
          <a:p>
            <a:r>
              <a:rPr lang="ru-RU" sz="3600" b="1" dirty="0"/>
              <a:t>Понравилось, можно было почувствовать себя учителем.</a:t>
            </a:r>
          </a:p>
          <a:p>
            <a:r>
              <a:rPr lang="ru-RU" sz="3600" b="1" dirty="0"/>
              <a:t>Мне понравилось быть учителем, и мне понравились мои коллеги</a:t>
            </a:r>
            <a:r>
              <a:rPr lang="ru-RU" sz="3600" b="1" dirty="0" smtClean="0"/>
              <a:t>!</a:t>
            </a:r>
            <a:endParaRPr lang="ru-RU" dirty="0"/>
          </a:p>
          <a:p>
            <a:endParaRPr lang="ru-RU" dirty="0"/>
          </a:p>
        </p:txBody>
      </p:sp>
      <p:sp>
        <p:nvSpPr>
          <p:cNvPr id="6" name="TextBox 5"/>
          <p:cNvSpPr txBox="1"/>
          <p:nvPr/>
        </p:nvSpPr>
        <p:spPr>
          <a:xfrm>
            <a:off x="755576" y="260648"/>
            <a:ext cx="7347076" cy="523220"/>
          </a:xfrm>
          <a:prstGeom prst="rect">
            <a:avLst/>
          </a:prstGeom>
          <a:noFill/>
        </p:spPr>
        <p:txBody>
          <a:bodyPr wrap="none" rtlCol="0">
            <a:spAutoFit/>
          </a:bodyPr>
          <a:lstStyle/>
          <a:p>
            <a:r>
              <a:rPr lang="ru-RU" sz="2800" b="1" dirty="0" smtClean="0">
                <a:solidFill>
                  <a:srgbClr val="FF0000"/>
                </a:solidFill>
              </a:rPr>
              <a:t>Из рефлексивных листов участников проекта:</a:t>
            </a:r>
            <a:endParaRPr lang="ru-RU" sz="2800" b="1" dirty="0">
              <a:solidFill>
                <a:srgbClr val="FF0000"/>
              </a:solidFill>
            </a:endParaRPr>
          </a:p>
        </p:txBody>
      </p:sp>
    </p:spTree>
    <p:extLst>
      <p:ext uri="{BB962C8B-B14F-4D97-AF65-F5344CB8AC3E}">
        <p14:creationId xmlns:p14="http://schemas.microsoft.com/office/powerpoint/2010/main" val="13279454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11560" y="1988840"/>
            <a:ext cx="8229600" cy="1143000"/>
          </a:xfrm>
        </p:spPr>
        <p:txBody>
          <a:bodyPr>
            <a:normAutofit/>
          </a:bodyPr>
          <a:lstStyle/>
          <a:p>
            <a:r>
              <a:rPr lang="ru-RU" sz="6000" b="1" dirty="0" smtClean="0"/>
              <a:t>Спасибо за внимание!</a:t>
            </a:r>
            <a:endParaRPr lang="ru-RU" sz="6000" b="1" dirty="0"/>
          </a:p>
        </p:txBody>
      </p:sp>
    </p:spTree>
    <p:extLst>
      <p:ext uri="{BB962C8B-B14F-4D97-AF65-F5344CB8AC3E}">
        <p14:creationId xmlns:p14="http://schemas.microsoft.com/office/powerpoint/2010/main" val="2203338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TotalTime>
  <Words>1491</Words>
  <Application>Microsoft Office PowerPoint</Application>
  <PresentationFormat>Экран (4:3)</PresentationFormat>
  <Paragraphs>237</Paragraphs>
  <Slides>32</Slides>
  <Notes>0</Notes>
  <HiddenSlides>0</HiddenSlides>
  <MMClips>0</MMClips>
  <ScaleCrop>false</ScaleCrop>
  <HeadingPairs>
    <vt:vector size="4" baseType="variant">
      <vt:variant>
        <vt:lpstr>Тема</vt:lpstr>
      </vt:variant>
      <vt:variant>
        <vt:i4>16</vt:i4>
      </vt:variant>
      <vt:variant>
        <vt:lpstr>Заголовки слайдов</vt:lpstr>
      </vt:variant>
      <vt:variant>
        <vt:i4>32</vt:i4>
      </vt:variant>
    </vt:vector>
  </HeadingPairs>
  <TitlesOfParts>
    <vt:vector size="48" baseType="lpstr">
      <vt:lpstr>Тема Office</vt:lpstr>
      <vt:lpstr>1_Тема Office</vt:lpstr>
      <vt:lpstr>2_Тема Office</vt:lpstr>
      <vt:lpstr>3_Тема Office</vt:lpstr>
      <vt:lpstr>4_Тема Office</vt:lpstr>
      <vt:lpstr>5_Тема Office</vt:lpstr>
      <vt:lpstr>6_Тема Office</vt:lpstr>
      <vt:lpstr>7_Тема Office</vt:lpstr>
      <vt:lpstr>8_Тема Office</vt:lpstr>
      <vt:lpstr>9_Тема Office</vt:lpstr>
      <vt:lpstr>10_Тема Office</vt:lpstr>
      <vt:lpstr>11_Тема Office</vt:lpstr>
      <vt:lpstr>12_Тема Office</vt:lpstr>
      <vt:lpstr>13_Тема Office</vt:lpstr>
      <vt:lpstr>15_Тема Office</vt:lpstr>
      <vt:lpstr>17_Тема Office</vt:lpstr>
      <vt:lpstr>Презентация PowerPoint</vt:lpstr>
      <vt:lpstr>Человек ХХI века:</vt:lpstr>
      <vt:lpstr>То, что дети могут сделать вместе сегодня, завтра каждый из них сможет сделать самостоятельно. Л. Выготский</vt:lpstr>
      <vt:lpstr>Групповая проектная деятельность</vt:lpstr>
      <vt:lpstr>Птичья школа</vt:lpstr>
      <vt:lpstr>Педагогические задачи проектной мастерской:</vt:lpstr>
      <vt:lpstr>Формируемые УУД:</vt:lpstr>
      <vt:lpstr>Презентация PowerPoint</vt:lpstr>
      <vt:lpstr>Карточки с названиями птиц</vt:lpstr>
      <vt:lpstr>Формируемые  УУД при работе над проектной задачей:</vt:lpstr>
      <vt:lpstr>Презентация PowerPoint</vt:lpstr>
      <vt:lpstr>Задания для квалификационного экзамена:</vt:lpstr>
      <vt:lpstr>Презентация PowerPoint</vt:lpstr>
      <vt:lpstr>Формируемые  УУД при работе над проектной задачей:</vt:lpstr>
      <vt:lpstr>Презентация PowerPoint</vt:lpstr>
      <vt:lpstr>Характеристика учащихся птичьей школы</vt:lpstr>
      <vt:lpstr>Формируемые  УУД при работе над проектной задачей:</vt:lpstr>
      <vt:lpstr>Из характеристик учащихся:</vt:lpstr>
      <vt:lpstr>Презентация PowerPoint</vt:lpstr>
      <vt:lpstr>Учебный план на трёхдневную учебную неделю со степенью трудности предметов</vt:lpstr>
      <vt:lpstr>Гигиенические требования к расписанию уроков в птичьей школе на трёхдневную учебную неделю</vt:lpstr>
      <vt:lpstr>Формируемые УУД при работе над проектной задачей:</vt:lpstr>
      <vt:lpstr>Презентация PowerPoint</vt:lpstr>
      <vt:lpstr>Формируемые УУД при работе над проектной задачей:</vt:lpstr>
      <vt:lpstr>Презентация PowerPoint</vt:lpstr>
      <vt:lpstr>Формируемые УУД при работе над проектной задачей:</vt:lpstr>
      <vt:lpstr>Из разработанных учащимися правил поведения в птичьей школе:</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Admin</cp:lastModifiedBy>
  <cp:revision>86</cp:revision>
  <dcterms:modified xsi:type="dcterms:W3CDTF">2016-07-27T15:23:09Z</dcterms:modified>
</cp:coreProperties>
</file>