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58" r:id="rId22"/>
    <p:sldId id="286" r:id="rId23"/>
    <p:sldId id="287" r:id="rId24"/>
    <p:sldId id="288" r:id="rId25"/>
    <p:sldId id="289" r:id="rId26"/>
    <p:sldId id="257" r:id="rId27"/>
    <p:sldId id="261" r:id="rId28"/>
    <p:sldId id="262" r:id="rId29"/>
    <p:sldId id="263" r:id="rId30"/>
    <p:sldId id="290" r:id="rId31"/>
    <p:sldId id="291" r:id="rId32"/>
    <p:sldId id="292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581" autoAdjust="0"/>
  </p:normalViewPr>
  <p:slideViewPr>
    <p:cSldViewPr>
      <p:cViewPr varScale="1">
        <p:scale>
          <a:sx n="83" d="100"/>
          <a:sy n="83" d="100"/>
        </p:scale>
        <p:origin x="-109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16304-919B-4267-B3DF-183EEEA0B2DB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4A2444-D729-440A-94B8-DA3C943B0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410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A2444-D729-440A-94B8-DA3C943B089A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009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A2444-D729-440A-94B8-DA3C943B089A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537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700808"/>
            <a:ext cx="6408712" cy="2160240"/>
          </a:xfrm>
        </p:spPr>
        <p:txBody>
          <a:bodyPr/>
          <a:lstStyle/>
          <a:p>
            <a:pPr algn="ctr"/>
            <a:r>
              <a:rPr lang="ru-RU" sz="4000" b="1" dirty="0" smtClean="0"/>
              <a:t>Проектные технологии в работе с детьми дошкольного возраста</a:t>
            </a:r>
            <a:endParaRPr lang="ru-RU" sz="4000" b="1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691680" y="5949280"/>
            <a:ext cx="6511131" cy="504056"/>
          </a:xfrm>
          <a:prstGeom prst="rect">
            <a:avLst/>
          </a:prstGeom>
        </p:spPr>
        <p:txBody>
          <a:bodyPr vert="horz" lIns="91440" tIns="9144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/>
              <a:t>МДОУ Детский сад «Золотой ключик»</a:t>
            </a:r>
          </a:p>
          <a:p>
            <a:pPr algn="ctr"/>
            <a:r>
              <a:rPr lang="ru-RU" b="1" dirty="0" err="1" smtClean="0"/>
              <a:t>Г.Железногорск-илимский</a:t>
            </a:r>
            <a:r>
              <a:rPr lang="ru-RU" b="1" dirty="0" smtClean="0"/>
              <a:t> иркутской области</a:t>
            </a:r>
          </a:p>
          <a:p>
            <a:pPr algn="ctr"/>
            <a:endParaRPr lang="ru-RU" b="1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0" y="260648"/>
            <a:ext cx="7087195" cy="329259"/>
          </a:xfrm>
          <a:prstGeom prst="rect">
            <a:avLst/>
          </a:prstGeom>
        </p:spPr>
        <p:txBody>
          <a:bodyPr vert="horz" lIns="91440" tIns="9144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/>
              <a:t>Семинар-практикум для педагогов ДОО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16626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48680"/>
            <a:ext cx="6768752" cy="5328592"/>
          </a:xfrm>
        </p:spPr>
        <p:txBody>
          <a:bodyPr>
            <a:noAutofit/>
          </a:bodyPr>
          <a:lstStyle/>
          <a:p>
            <a:pPr marL="0" indent="0"/>
            <a:r>
              <a:rPr lang="ru-RU" sz="4000" dirty="0" smtClean="0"/>
              <a:t>«Встарь </a:t>
            </a:r>
            <a:r>
              <a:rPr lang="ru-RU" sz="4000" dirty="0"/>
              <a:t>богатейшими странами были те, природа которых была наиболее обильна; ныне богатейшие страны – те, в которых человек наиболее </a:t>
            </a:r>
            <a:r>
              <a:rPr lang="ru-RU" sz="4000" dirty="0" smtClean="0"/>
              <a:t>деятелен».</a:t>
            </a:r>
          </a:p>
          <a:p>
            <a:r>
              <a:rPr lang="ru-RU" sz="4000" dirty="0" smtClean="0"/>
              <a:t>                          </a:t>
            </a:r>
            <a:r>
              <a:rPr lang="ru-RU" sz="3200" b="0" dirty="0" smtClean="0"/>
              <a:t>Томас </a:t>
            </a:r>
            <a:r>
              <a:rPr lang="ru-RU" sz="3200" b="0" dirty="0" err="1" smtClean="0"/>
              <a:t>Бокль</a:t>
            </a:r>
            <a:endParaRPr lang="ru-RU" sz="3200" b="0" dirty="0" smtClean="0"/>
          </a:p>
          <a:p>
            <a:endParaRPr lang="ru-RU" sz="4000" dirty="0"/>
          </a:p>
        </p:txBody>
      </p:sp>
      <p:pic>
        <p:nvPicPr>
          <p:cNvPr id="2050" name="Picture 2" descr="F:\Henry_Thomas_Buckle_(1857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76672"/>
            <a:ext cx="1944216" cy="251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11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520940" cy="548640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Технологии  деятельностного  типа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980728"/>
            <a:ext cx="7920880" cy="5616624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/>
            <a:r>
              <a:rPr lang="ru-RU" sz="2200" dirty="0"/>
              <a:t>Основная цель и результат применения технологий деятельностного типа  состоит не в </a:t>
            </a:r>
            <a:r>
              <a:rPr lang="ru-RU" sz="2200" i="1" dirty="0"/>
              <a:t>изменении предметов внешнего мира</a:t>
            </a:r>
            <a:r>
              <a:rPr lang="ru-RU" sz="2200" dirty="0"/>
              <a:t>, а в изменении </a:t>
            </a:r>
            <a:r>
              <a:rPr lang="ru-RU" sz="2200" i="1" dirty="0"/>
              <a:t>воспитанника как субъекта деятельности. </a:t>
            </a:r>
          </a:p>
          <a:p>
            <a:r>
              <a:rPr lang="ru-RU" sz="2200" dirty="0"/>
              <a:t>К технологиям деятельностного типа относятся:</a:t>
            </a:r>
          </a:p>
          <a:p>
            <a:r>
              <a:rPr lang="ru-RU" sz="2200" dirty="0"/>
              <a:t>	технология проектного обучения;</a:t>
            </a:r>
          </a:p>
          <a:p>
            <a:r>
              <a:rPr lang="ru-RU" sz="2200" dirty="0"/>
              <a:t>	технология развивающего образовательного взаимодействия;</a:t>
            </a:r>
          </a:p>
          <a:p>
            <a:r>
              <a:rPr lang="ru-RU" sz="2200" dirty="0"/>
              <a:t>	технология создания образовательных ситуаций  (Гогоберидзе А.Г.);</a:t>
            </a:r>
          </a:p>
          <a:p>
            <a:r>
              <a:rPr lang="ru-RU" sz="2200" dirty="0"/>
              <a:t>	технология игровых обучающих ситуаций;</a:t>
            </a:r>
          </a:p>
          <a:p>
            <a:r>
              <a:rPr lang="ru-RU" sz="2200" dirty="0"/>
              <a:t>	технология целостного развития ребенка как субъекта детской деятельности «Дошкольник  и рукотворный мир», автор  М.В. </a:t>
            </a:r>
            <a:r>
              <a:rPr lang="ru-RU" sz="2200" dirty="0" err="1"/>
              <a:t>Крулехт</a:t>
            </a:r>
            <a:r>
              <a:rPr lang="ru-RU" sz="2200" dirty="0"/>
              <a:t>, программа «Детство».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1831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 давайте  подумаем  вместе…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424716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/>
            <a:r>
              <a:rPr lang="ru-RU" sz="2200" dirty="0" smtClean="0"/>
              <a:t>Выделите </a:t>
            </a:r>
            <a:r>
              <a:rPr lang="ru-RU" sz="2200" dirty="0"/>
              <a:t>компоненты к следующим продуктам деятельности: платье, </a:t>
            </a:r>
            <a:r>
              <a:rPr lang="ru-RU" sz="2200" dirty="0" smtClean="0"/>
              <a:t>борщ, конспект </a:t>
            </a:r>
            <a:r>
              <a:rPr lang="ru-RU" sz="2200" dirty="0"/>
              <a:t>непосредственно-образовательной деятельности (НОД).</a:t>
            </a:r>
          </a:p>
          <a:p>
            <a:r>
              <a:rPr lang="ru-RU" sz="2200" i="1" dirty="0"/>
              <a:t>Пример:</a:t>
            </a:r>
          </a:p>
          <a:p>
            <a:r>
              <a:rPr lang="ru-RU" sz="2200" i="1" dirty="0" smtClean="0"/>
              <a:t>ЦЕЛЬ: </a:t>
            </a:r>
            <a:r>
              <a:rPr lang="ru-RU" sz="2200" i="1" dirty="0"/>
              <a:t>хочу сшить красивое платье, чтобы пойти на день рождения к подруге.</a:t>
            </a:r>
          </a:p>
          <a:p>
            <a:r>
              <a:rPr lang="ru-RU" sz="2200" i="1" dirty="0" smtClean="0"/>
              <a:t>СРЕДСТВА: </a:t>
            </a:r>
            <a:r>
              <a:rPr lang="ru-RU" sz="2200" i="1" dirty="0"/>
              <a:t>деньги для покупки ткани, ниток, фурнитуры, швейная машинка, швейные принадлежности.</a:t>
            </a:r>
          </a:p>
          <a:p>
            <a:r>
              <a:rPr lang="ru-RU" sz="2200" i="1" dirty="0" smtClean="0"/>
              <a:t>ДЕЙСТВИЯ: </a:t>
            </a:r>
            <a:r>
              <a:rPr lang="ru-RU" sz="2200" i="1" dirty="0"/>
              <a:t>выберу фасон, рассчитаю количество ткани, пойду в магазин, куплю всё необходимое; раскрою ткань, сошью.</a:t>
            </a:r>
          </a:p>
          <a:p>
            <a:r>
              <a:rPr lang="ru-RU" sz="2200" i="1" dirty="0" smtClean="0"/>
              <a:t>РЕЗУЛЬТАТ: </a:t>
            </a:r>
            <a:r>
              <a:rPr lang="ru-RU" sz="2200" i="1" dirty="0"/>
              <a:t>платье готово.</a:t>
            </a:r>
          </a:p>
          <a:p>
            <a:r>
              <a:rPr lang="ru-RU" sz="2200" i="1" dirty="0" smtClean="0"/>
              <a:t>ОЦЕНКА: </a:t>
            </a:r>
            <a:r>
              <a:rPr lang="ru-RU" sz="2200" i="1" dirty="0"/>
              <a:t>платье получилось очень красивое, хорошо сидит по фигуре, не стыдно одеть к подруге на день рождения.</a:t>
            </a:r>
          </a:p>
          <a:p>
            <a:endParaRPr lang="ru-RU" sz="2200" i="1" dirty="0"/>
          </a:p>
        </p:txBody>
      </p:sp>
    </p:spTree>
    <p:extLst>
      <p:ext uri="{BB962C8B-B14F-4D97-AF65-F5344CB8AC3E}">
        <p14:creationId xmlns:p14="http://schemas.microsoft.com/office/powerpoint/2010/main" val="387860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188640"/>
            <a:ext cx="7520940" cy="576064"/>
          </a:xfrm>
          <a:noFill/>
        </p:spPr>
        <p:txBody>
          <a:bodyPr/>
          <a:lstStyle/>
          <a:p>
            <a:r>
              <a:rPr lang="ru-RU" sz="2400" dirty="0" smtClean="0"/>
              <a:t>Компоненты деятельности в разных подходах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976780"/>
              </p:ext>
            </p:extLst>
          </p:nvPr>
        </p:nvGraphicFramePr>
        <p:xfrm>
          <a:off x="0" y="692696"/>
          <a:ext cx="9144000" cy="635860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83768"/>
                <a:gridCol w="3384376"/>
                <a:gridCol w="3275856"/>
              </a:tblGrid>
              <a:tr h="71569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Компонент </a:t>
                      </a:r>
                    </a:p>
                    <a:p>
                      <a:pPr algn="ctr"/>
                      <a:r>
                        <a:rPr lang="ru-RU" dirty="0" smtClean="0"/>
                        <a:t>деятельности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Объяснительно-иллюстративный подход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Деятельностный </a:t>
                      </a:r>
                    </a:p>
                    <a:p>
                      <a:pPr algn="ctr"/>
                      <a:r>
                        <a:rPr lang="ru-RU" dirty="0" smtClean="0"/>
                        <a:t>подход</a:t>
                      </a:r>
                      <a:endParaRPr lang="ru-RU" dirty="0"/>
                    </a:p>
                  </a:txBody>
                  <a:tcPr/>
                </a:tc>
              </a:tr>
              <a:tr h="1350999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Цель </a:t>
                      </a:r>
                      <a:r>
                        <a:rPr lang="ru-RU" sz="1400" dirty="0" smtClean="0"/>
                        <a:t>– </a:t>
                      </a:r>
                      <a:r>
                        <a:rPr lang="ru-RU" sz="1600" dirty="0" smtClean="0"/>
                        <a:t>предполагаемый результат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Задается педагогом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Определяется совместно с детьми</a:t>
                      </a:r>
                      <a:r>
                        <a:rPr lang="ru-RU" sz="1400" baseline="0" dirty="0" smtClean="0"/>
                        <a:t> (может измениться в процессе деятельности) </a:t>
                      </a:r>
                    </a:p>
                    <a:p>
                      <a:r>
                        <a:rPr lang="ru-RU" sz="1400" baseline="0" dirty="0" smtClean="0"/>
                        <a:t>В процессе </a:t>
                      </a:r>
                      <a:r>
                        <a:rPr lang="ru-RU" sz="1400" baseline="0" dirty="0" err="1" smtClean="0"/>
                        <a:t>проблематизации</a:t>
                      </a:r>
                      <a:r>
                        <a:rPr lang="ru-RU" sz="1400" baseline="0" dirty="0" smtClean="0"/>
                        <a:t> обеспечивается внутренне принятие цели</a:t>
                      </a:r>
                      <a:endParaRPr lang="ru-RU" sz="1400" i="1" dirty="0"/>
                    </a:p>
                  </a:txBody>
                  <a:tcPr/>
                </a:tc>
              </a:tr>
              <a:tr h="966569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Средства </a:t>
                      </a:r>
                      <a:r>
                        <a:rPr lang="ru-RU" sz="1400" dirty="0" smtClean="0"/>
                        <a:t>– </a:t>
                      </a:r>
                      <a:r>
                        <a:rPr lang="ru-RU" sz="1600" dirty="0" smtClean="0"/>
                        <a:t>способы осуществления деятельности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Используются внешние методы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Опора на внутренние мотивы</a:t>
                      </a:r>
                      <a:endParaRPr lang="ru-RU" sz="1400" dirty="0"/>
                    </a:p>
                  </a:txBody>
                  <a:tcPr/>
                </a:tc>
              </a:tr>
              <a:tr h="966569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Действия </a:t>
                      </a:r>
                      <a:r>
                        <a:rPr lang="ru-RU" sz="1400" dirty="0" smtClean="0"/>
                        <a:t>– </a:t>
                      </a:r>
                      <a:r>
                        <a:rPr lang="ru-RU" sz="1600" dirty="0" smtClean="0"/>
                        <a:t>основной</a:t>
                      </a:r>
                      <a:r>
                        <a:rPr lang="ru-RU" sz="1600" baseline="0" dirty="0" smtClean="0"/>
                        <a:t> элемент деятельности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Инвариантные, предусмотренные педагогом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Вариативные, изменяющиеся в ходе деятельности</a:t>
                      </a:r>
                    </a:p>
                    <a:p>
                      <a:r>
                        <a:rPr lang="ru-RU" sz="1400" dirty="0" smtClean="0"/>
                        <a:t>Вариативные, возможность индивидуального выбора</a:t>
                      </a:r>
                      <a:endParaRPr lang="ru-RU" sz="1400" i="1" dirty="0"/>
                    </a:p>
                  </a:txBody>
                  <a:tcPr/>
                </a:tc>
              </a:tr>
              <a:tr h="966569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Результат</a:t>
                      </a:r>
                      <a:r>
                        <a:rPr lang="ru-RU" sz="1400" dirty="0" smtClean="0"/>
                        <a:t> – </a:t>
                      </a:r>
                      <a:r>
                        <a:rPr lang="ru-RU" sz="1600" dirty="0" smtClean="0"/>
                        <a:t>конечный продукт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Уровень усвоения ЗУ и сформированность</a:t>
                      </a:r>
                      <a:r>
                        <a:rPr lang="ru-RU" sz="1600" baseline="0" dirty="0" smtClean="0"/>
                        <a:t> Н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Сформированность личностных</a:t>
                      </a:r>
                      <a:r>
                        <a:rPr lang="ru-RU" sz="1400" baseline="0" dirty="0" smtClean="0"/>
                        <a:t> качеств ребенка</a:t>
                      </a:r>
                    </a:p>
                    <a:p>
                      <a:r>
                        <a:rPr lang="ru-RU" sz="1400" dirty="0" smtClean="0"/>
                        <a:t>Позитивные внутренние личностные изменения</a:t>
                      </a:r>
                      <a:endParaRPr lang="ru-RU" sz="1400" i="1" dirty="0"/>
                    </a:p>
                  </a:txBody>
                  <a:tcPr/>
                </a:tc>
              </a:tr>
              <a:tr h="1350999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Оценка </a:t>
                      </a:r>
                      <a:r>
                        <a:rPr lang="ru-RU" sz="1400" dirty="0" smtClean="0"/>
                        <a:t>– </a:t>
                      </a:r>
                      <a:r>
                        <a:rPr lang="ru-RU" sz="1600" dirty="0" smtClean="0"/>
                        <a:t>критерий достижения цели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Оценка дается педагогом</a:t>
                      </a:r>
                    </a:p>
                    <a:p>
                      <a:r>
                        <a:rPr lang="ru-RU" sz="1600" dirty="0" smtClean="0"/>
                        <a:t>Сравнение результативности с эталоном</a:t>
                      </a:r>
                      <a:endParaRPr lang="ru-RU" sz="1600" b="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Ребенок имеет возможность самостоятельно оценить свою работу, вклад в общее дело, при необходимости сравнить с эталоном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baseline="0" dirty="0" smtClean="0"/>
                        <a:t>Самооценка на основе применения индивидуальных эталонов достижения</a:t>
                      </a:r>
                      <a:endParaRPr lang="ru-RU" sz="1400" b="0" i="0" u="none" strike="noStrike" baseline="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541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700808"/>
            <a:ext cx="7520940" cy="3579849"/>
          </a:xfrm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ru-RU" sz="3200" dirty="0" smtClean="0"/>
              <a:t>Организация  </a:t>
            </a:r>
            <a:r>
              <a:rPr lang="ru-RU" sz="3200" dirty="0"/>
              <a:t>какой деятельности принесёт ребёнку больше </a:t>
            </a:r>
            <a:r>
              <a:rPr lang="ru-RU" sz="3200" dirty="0" smtClean="0"/>
              <a:t>пользы ? </a:t>
            </a:r>
            <a:endParaRPr lang="ru-RU" sz="3200" dirty="0"/>
          </a:p>
          <a:p>
            <a:pPr marL="457200" indent="-457200">
              <a:buFont typeface="Wingdings" pitchFamily="2" charset="2"/>
              <a:buChar char="q"/>
            </a:pPr>
            <a:r>
              <a:rPr lang="ru-RU" sz="3200" dirty="0" smtClean="0"/>
              <a:t>По </a:t>
            </a:r>
            <a:r>
              <a:rPr lang="ru-RU" sz="3200" dirty="0"/>
              <a:t>какому типу педагогу проще организовать детскую </a:t>
            </a:r>
            <a:r>
              <a:rPr lang="ru-RU" sz="3200" dirty="0" smtClean="0"/>
              <a:t>деятельность ?</a:t>
            </a:r>
            <a:endParaRPr lang="ru-RU" sz="3200" dirty="0"/>
          </a:p>
          <a:p>
            <a:endParaRPr lang="ru-RU" sz="3200" dirty="0"/>
          </a:p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493456" cy="548640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 давайте  подумаем  вместе…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864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1800" y="919064"/>
            <a:ext cx="5713774" cy="295232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000" dirty="0"/>
              <a:t>Американский ученый </a:t>
            </a:r>
            <a:r>
              <a:rPr lang="ru-RU" sz="2000" dirty="0" smtClean="0"/>
              <a:t> Джон </a:t>
            </a:r>
            <a:r>
              <a:rPr lang="ru-RU" sz="2000" dirty="0" err="1"/>
              <a:t>Дьюи</a:t>
            </a:r>
            <a:r>
              <a:rPr lang="ru-RU" sz="2000" dirty="0"/>
              <a:t> </a:t>
            </a:r>
            <a:endParaRPr lang="ru-RU" sz="2000" dirty="0" smtClean="0"/>
          </a:p>
          <a:p>
            <a:r>
              <a:rPr lang="ru-RU" sz="2000" dirty="0" smtClean="0"/>
              <a:t>                         (</a:t>
            </a:r>
            <a:r>
              <a:rPr lang="ru-RU" sz="2000" dirty="0"/>
              <a:t>1859-1952)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/>
              <a:t>Россия: применялся в практике преподавания в начале XX века,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/>
              <a:t>В</a:t>
            </a:r>
            <a:r>
              <a:rPr lang="ru-RU" sz="2000" dirty="0" smtClean="0"/>
              <a:t> </a:t>
            </a:r>
            <a:r>
              <a:rPr lang="ru-RU" sz="2000" dirty="0"/>
              <a:t>1931 году постановлением ЦК был запрещен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 smtClean="0"/>
              <a:t>Конец XX века – возрождение интереса к идеям Дж. </a:t>
            </a:r>
            <a:r>
              <a:rPr lang="ru-RU" sz="2000" dirty="0" err="1" smtClean="0"/>
              <a:t>Дьюи</a:t>
            </a:r>
            <a:r>
              <a:rPr lang="ru-RU" sz="2000" dirty="0" smtClean="0"/>
              <a:t>    </a:t>
            </a:r>
          </a:p>
          <a:p>
            <a:pPr algn="ctr"/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76144" y="5661248"/>
            <a:ext cx="7520940" cy="86409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/>
              <a:t>Ребенок – «это солнце, вокруг которого вращается все»</a:t>
            </a:r>
          </a:p>
        </p:txBody>
      </p:sp>
      <p:pic>
        <p:nvPicPr>
          <p:cNvPr id="3074" name="Picture 2" descr="F:\джон дью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40748"/>
            <a:ext cx="2396264" cy="319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602422" y="4005064"/>
            <a:ext cx="7520940" cy="15121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/>
              <a:t>«Истинным и ценным является только то, что полезно людям, что дает практический результат и направлено на благо общества</a:t>
            </a:r>
            <a:r>
              <a:rPr lang="ru-RU" dirty="0"/>
              <a:t>». </a:t>
            </a:r>
            <a:r>
              <a:rPr lang="ru-RU" dirty="0" smtClean="0"/>
              <a:t> </a:t>
            </a:r>
            <a:r>
              <a:rPr lang="ru-RU" sz="2000" dirty="0" smtClean="0"/>
              <a:t>Дж. </a:t>
            </a:r>
            <a:r>
              <a:rPr lang="ru-RU" sz="2000" dirty="0" err="1" smtClean="0"/>
              <a:t>Дьюи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520940" cy="54864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Историческая справка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548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496944" cy="612068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                                             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/>
              <a:t> </a:t>
            </a:r>
            <a:r>
              <a:rPr lang="ru-RU" dirty="0" smtClean="0"/>
              <a:t>       </a:t>
            </a:r>
            <a:r>
              <a:rPr lang="ru-RU" dirty="0" err="1" smtClean="0"/>
              <a:t>Веракса</a:t>
            </a:r>
            <a:r>
              <a:rPr lang="ru-RU" dirty="0" smtClean="0"/>
              <a:t> Н.Е.                           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101" y="3715746"/>
            <a:ext cx="1656184" cy="2384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:\Documents and Settings\User\Рабочий стол\савенков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580" y="683631"/>
            <a:ext cx="2473911" cy="2077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User\Рабочий стол\Селевко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683631"/>
            <a:ext cx="2360001" cy="2077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:\Веракса,_Николай_Евгеньевич,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9" y="3501008"/>
            <a:ext cx="2231390" cy="2599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Documents and Settings\User\Рабочий стол\Поддьяков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627" y="3501008"/>
            <a:ext cx="2032669" cy="2599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Documents and Settings\User\Рабочий стол\Derkunskaya_V.A.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947" y="3715745"/>
            <a:ext cx="2264732" cy="2384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:\смайлы\Polat_ES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69" y="252604"/>
            <a:ext cx="1980566" cy="253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22269" y="2924944"/>
            <a:ext cx="1980566" cy="360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i="1" dirty="0" err="1" smtClean="0">
                <a:solidFill>
                  <a:schemeClr val="accent2">
                    <a:lumMod val="75000"/>
                  </a:schemeClr>
                </a:solidFill>
              </a:rPr>
              <a:t>Полат</a:t>
            </a:r>
            <a:r>
              <a:rPr lang="ru-RU" sz="1900" b="1" i="1" dirty="0" smtClean="0">
                <a:solidFill>
                  <a:schemeClr val="accent2">
                    <a:lumMod val="75000"/>
                  </a:schemeClr>
                </a:solidFill>
              </a:rPr>
              <a:t> Е.С.</a:t>
            </a:r>
            <a:endParaRPr lang="ru-RU" sz="19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49549" y="2929518"/>
            <a:ext cx="1980566" cy="360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i="1" dirty="0" err="1" smtClean="0">
                <a:solidFill>
                  <a:schemeClr val="accent2">
                    <a:lumMod val="75000"/>
                  </a:schemeClr>
                </a:solidFill>
              </a:rPr>
              <a:t>Селевко</a:t>
            </a:r>
            <a:r>
              <a:rPr lang="ru-RU" sz="1900" b="1" i="1" dirty="0" smtClean="0">
                <a:solidFill>
                  <a:schemeClr val="accent2">
                    <a:lumMod val="75000"/>
                  </a:schemeClr>
                </a:solidFill>
              </a:rPr>
              <a:t> Г.К.</a:t>
            </a:r>
            <a:endParaRPr lang="ru-RU" sz="19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235252" y="2932584"/>
            <a:ext cx="1980566" cy="360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i="1" dirty="0" err="1" smtClean="0">
                <a:solidFill>
                  <a:schemeClr val="accent2">
                    <a:lumMod val="75000"/>
                  </a:schemeClr>
                </a:solidFill>
              </a:rPr>
              <a:t>Поддьяков</a:t>
            </a:r>
            <a:r>
              <a:rPr lang="ru-RU" sz="1900" b="1" i="1" dirty="0" smtClean="0">
                <a:solidFill>
                  <a:schemeClr val="accent2">
                    <a:lumMod val="75000"/>
                  </a:schemeClr>
                </a:solidFill>
              </a:rPr>
              <a:t>  А.Н.</a:t>
            </a:r>
            <a:endParaRPr lang="ru-RU" sz="19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9081" y="6237312"/>
            <a:ext cx="1980566" cy="360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i="1" dirty="0" err="1" smtClean="0">
                <a:solidFill>
                  <a:schemeClr val="accent2">
                    <a:lumMod val="75000"/>
                  </a:schemeClr>
                </a:solidFill>
              </a:rPr>
              <a:t>Веракса</a:t>
            </a:r>
            <a:r>
              <a:rPr lang="ru-RU" sz="1900" b="1" i="1" dirty="0" smtClean="0">
                <a:solidFill>
                  <a:schemeClr val="accent2">
                    <a:lumMod val="75000"/>
                  </a:schemeClr>
                </a:solidFill>
              </a:rPr>
              <a:t> Н.Е.</a:t>
            </a:r>
            <a:endParaRPr lang="ru-RU" sz="19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33388" y="6225842"/>
            <a:ext cx="1980566" cy="360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i="1" dirty="0" smtClean="0">
                <a:solidFill>
                  <a:schemeClr val="accent2">
                    <a:lumMod val="75000"/>
                  </a:schemeClr>
                </a:solidFill>
              </a:rPr>
              <a:t>Савенков А.И.</a:t>
            </a:r>
            <a:endParaRPr lang="ru-RU" sz="19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917113" y="6225842"/>
            <a:ext cx="1980566" cy="360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i="1" dirty="0" err="1" smtClean="0">
                <a:solidFill>
                  <a:schemeClr val="accent2">
                    <a:lumMod val="75000"/>
                  </a:schemeClr>
                </a:solidFill>
              </a:rPr>
              <a:t>Деркунская</a:t>
            </a:r>
            <a:r>
              <a:rPr lang="ru-RU" sz="1900" b="1" i="1" dirty="0" smtClean="0">
                <a:solidFill>
                  <a:schemeClr val="accent2">
                    <a:lumMod val="75000"/>
                  </a:schemeClr>
                </a:solidFill>
              </a:rPr>
              <a:t> В.А.</a:t>
            </a:r>
            <a:endParaRPr lang="ru-RU" sz="19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598522" y="6237312"/>
            <a:ext cx="2127187" cy="360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i="1" dirty="0" smtClean="0">
                <a:solidFill>
                  <a:schemeClr val="accent2">
                    <a:lumMod val="75000"/>
                  </a:schemeClr>
                </a:solidFill>
              </a:rPr>
              <a:t>Евдокимова Е.С.</a:t>
            </a:r>
            <a:endParaRPr lang="ru-RU" sz="19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48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520940" cy="54864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Важно!   Главная идея метода проектов</a:t>
            </a:r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23528" y="980728"/>
            <a:ext cx="5112568" cy="554461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ru-RU" sz="2400" i="1" dirty="0" smtClean="0"/>
              <a:t>быть вместе </a:t>
            </a:r>
            <a:r>
              <a:rPr lang="ru-RU" sz="2400" dirty="0" smtClean="0"/>
              <a:t>от формулировки идеи и выбора содержания проекта, планирования, выбора места и роли каждого в выполнении общего плана (индивидуально, в партнёрстве или в команде), активного действия по своему собственному плану, в своём темпе, в своей логике, привлечения нужных ресурсов (материалов, технических средств, источников знаний и умений) до анализа, коррекции и оценки результатов и до  осмысления и применения (презентации). </a:t>
            </a:r>
            <a:endParaRPr lang="ru-RU" sz="2400" dirty="0"/>
          </a:p>
        </p:txBody>
      </p:sp>
      <p:pic>
        <p:nvPicPr>
          <p:cNvPr id="2050" name="Picture 2" descr="F:\на сайт 10.2013\НОД Бычкова\BZ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330" y="980728"/>
            <a:ext cx="2927970" cy="2195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на сайт 10.2013\НОД Петинова\pn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330" y="3573016"/>
            <a:ext cx="2927970" cy="253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50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Виды проектов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352708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ru-RU" sz="2000" i="1" dirty="0" smtClean="0"/>
              <a:t>творческо-игровые</a:t>
            </a:r>
            <a:r>
              <a:rPr lang="ru-RU" sz="2000" dirty="0" smtClean="0"/>
              <a:t> </a:t>
            </a:r>
            <a:r>
              <a:rPr lang="ru-RU" sz="2000" b="0" dirty="0"/>
              <a:t>(с элементами творческих игр, когда дети входят в образ персонажей сказки и решают по-своему поставленные проблемы);</a:t>
            </a:r>
          </a:p>
          <a:p>
            <a:pPr>
              <a:buFont typeface="Wingdings" pitchFamily="2" charset="2"/>
              <a:buChar char="q"/>
            </a:pPr>
            <a:r>
              <a:rPr lang="ru-RU" sz="2000" i="1" dirty="0" smtClean="0"/>
              <a:t>исследовательско-творческие </a:t>
            </a:r>
            <a:r>
              <a:rPr lang="ru-RU" sz="2000" dirty="0"/>
              <a:t>(</a:t>
            </a:r>
            <a:r>
              <a:rPr lang="ru-RU" sz="2000" b="0" dirty="0"/>
              <a:t>дети исследуют, экспериментируют, анализируют, а результаты выдают в виде дневников наблюдений, исследовательских карт, коллажей по результатам экспериментов);</a:t>
            </a:r>
          </a:p>
          <a:p>
            <a:pPr>
              <a:buFont typeface="Wingdings" pitchFamily="2" charset="2"/>
              <a:buChar char="q"/>
            </a:pPr>
            <a:r>
              <a:rPr lang="ru-RU" sz="2000" i="1" dirty="0" smtClean="0"/>
              <a:t>информационно-практические </a:t>
            </a:r>
            <a:r>
              <a:rPr lang="ru-RU" sz="2000" b="0" dirty="0"/>
              <a:t>(дети осваивают новую информацию и реализуют ее в создании различных предметов, подкрепляя это практикой в реальной жизни (выращенный на подоконнике лук), в оформлении группы (поделки к Новому году), в подготовке к сюжетно-ролевой игре (атрибуты), во взаимодействии с детьми более младших групп (книжки с детскими рассказами и рисунками, коллажи с правилами умывания);</a:t>
            </a:r>
          </a:p>
          <a:p>
            <a:pPr>
              <a:buFont typeface="Wingdings" pitchFamily="2" charset="2"/>
              <a:buChar char="q"/>
            </a:pPr>
            <a:r>
              <a:rPr lang="ru-RU" sz="2000" i="1" dirty="0" smtClean="0"/>
              <a:t>творческие </a:t>
            </a:r>
            <a:r>
              <a:rPr lang="ru-RU" sz="2000" i="1" dirty="0"/>
              <a:t>продуктивные </a:t>
            </a:r>
            <a:r>
              <a:rPr lang="ru-RU" sz="2000" b="0" dirty="0"/>
              <a:t>(оформление результата в виде детского праздника, ролевой игры, театрализованной игры)</a:t>
            </a:r>
          </a:p>
          <a:p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124420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520940" cy="830992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sz="2400" dirty="0" smtClean="0"/>
              <a:t>Уровни развития проектной </a:t>
            </a:r>
            <a:r>
              <a:rPr lang="ru-RU" sz="2400" dirty="0"/>
              <a:t>деятельности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(Е. Евдокимова) 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352928" cy="5256584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200" i="1" dirty="0" smtClean="0"/>
              <a:t>Подражательно-исполнительский </a:t>
            </a:r>
            <a:r>
              <a:rPr lang="ru-RU" sz="2200" i="1" dirty="0"/>
              <a:t>(3.5-5 лет)</a:t>
            </a:r>
          </a:p>
          <a:p>
            <a:pPr marL="0" indent="0"/>
            <a:r>
              <a:rPr lang="ru-RU" sz="2200" b="0" dirty="0"/>
              <a:t>Отсутствие жизненного опыта не позволяет ребенку проявить </a:t>
            </a:r>
            <a:r>
              <a:rPr lang="ru-RU" sz="2200" b="0" dirty="0" smtClean="0"/>
              <a:t>самостоятельность </a:t>
            </a:r>
            <a:r>
              <a:rPr lang="ru-RU" sz="2200" b="0" dirty="0"/>
              <a:t>в выборе проблемы и ее решении. Ведущая роль – у взрослого. Ребенок – «заказчик» проекта. Осуществление происходит на подражательно-исполнительском уровне.</a:t>
            </a:r>
          </a:p>
          <a:p>
            <a:r>
              <a:rPr lang="ru-RU" sz="2200" dirty="0"/>
              <a:t>2.	</a:t>
            </a:r>
            <a:r>
              <a:rPr lang="ru-RU" sz="2200" i="1" dirty="0"/>
              <a:t>Развивающий (5-6 лет)</a:t>
            </a:r>
          </a:p>
          <a:p>
            <a:pPr marL="0" indent="0"/>
            <a:r>
              <a:rPr lang="ru-RU" sz="2200" b="0" dirty="0"/>
              <a:t>Накопление социального опыта, развитие самостоятельности. Дошкольники самостоятельно находят  проблему, уточняют цель, выбирают необходимые средства для достижения цели. Помощь взрослого незначительна и дифференцирована. </a:t>
            </a:r>
          </a:p>
          <a:p>
            <a:r>
              <a:rPr lang="ru-RU" sz="2200" dirty="0"/>
              <a:t>3.	</a:t>
            </a:r>
            <a:r>
              <a:rPr lang="ru-RU" sz="2200" i="1" dirty="0"/>
              <a:t>Творческий (6-7 лет)</a:t>
            </a:r>
          </a:p>
          <a:p>
            <a:pPr marL="0" indent="0"/>
            <a:r>
              <a:rPr lang="ru-RU" sz="2200" b="0" dirty="0"/>
              <a:t>Интенсивно формируются все стороны личности ребенка. Роль взрослого – развитие творческой активности, создание условий для самостоятельной проектной деятельности.</a:t>
            </a:r>
          </a:p>
          <a:p>
            <a:pPr marL="0" indent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91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352928" cy="648072"/>
          </a:xfrm>
        </p:spPr>
        <p:txBody>
          <a:bodyPr/>
          <a:lstStyle/>
          <a:p>
            <a:r>
              <a:rPr lang="ru-RU" sz="2400" dirty="0"/>
              <a:t>Подражательно-исполнительский (от 3,5 – 4 до 5 лет</a:t>
            </a:r>
            <a:r>
              <a:rPr lang="ru-RU" sz="2400" dirty="0" smtClean="0"/>
              <a:t>)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61814"/>
              </p:ext>
            </p:extLst>
          </p:nvPr>
        </p:nvGraphicFramePr>
        <p:xfrm>
          <a:off x="0" y="1097280"/>
          <a:ext cx="9144000" cy="605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63047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Особенности развития детей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Методика</a:t>
                      </a:r>
                      <a:endParaRPr lang="ru-RU" sz="200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714258"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q"/>
                      </a:pPr>
                      <a:r>
                        <a:rPr lang="ru-RU" sz="1900" dirty="0" smtClean="0"/>
                        <a:t>не могут самостоятельно выбрать проблему и пути ее решения из-за отсутствия жизненного опыта, недостаточного уровня развития интеллектуально-творческих способностей;</a:t>
                      </a:r>
                    </a:p>
                    <a:p>
                      <a:pPr marL="342900" indent="-342900">
                        <a:buFont typeface="Wingdings" pitchFamily="2" charset="2"/>
                        <a:buChar char="q"/>
                      </a:pPr>
                      <a:r>
                        <a:rPr lang="ru-RU" sz="1900" dirty="0" smtClean="0"/>
                        <a:t>активная роль принадлежит взрослому, который помогает определить проблему, «заказываемую» (явно или неявно для себя) детьми, основываясь на своих наблюдениях за потребностями и интересами воспитанников;</a:t>
                      </a:r>
                    </a:p>
                    <a:p>
                      <a:pPr marL="342900" indent="-342900">
                        <a:buFont typeface="Wingdings" pitchFamily="2" charset="2"/>
                        <a:buChar char="q"/>
                      </a:pPr>
                      <a:r>
                        <a:rPr lang="ru-RU" sz="1900" dirty="0" smtClean="0"/>
                        <a:t>осуществление проекта происходит на подражательно-исполнительском уровне через выполнение детьми заданий, предложенных взрослым.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интригующее начало, определение проблемы, отвечающей потребностям детей</a:t>
                      </a:r>
                    </a:p>
                    <a:p>
                      <a:r>
                        <a:rPr lang="ru-RU" sz="1900" dirty="0" smtClean="0"/>
                        <a:t>постановка цели проекта, его мотивация;</a:t>
                      </a:r>
                    </a:p>
                    <a:p>
                      <a:r>
                        <a:rPr lang="ru-RU" sz="1900" dirty="0" smtClean="0"/>
                        <a:t>привлечение детей к участию в планировании и реализации намеченного плана;</a:t>
                      </a:r>
                    </a:p>
                    <a:p>
                      <a:r>
                        <a:rPr lang="ru-RU" sz="1900" dirty="0" smtClean="0"/>
                        <a:t>совместное движение взрослого и детей к результату;</a:t>
                      </a:r>
                    </a:p>
                    <a:p>
                      <a:r>
                        <a:rPr lang="ru-RU" sz="1900" dirty="0" smtClean="0"/>
                        <a:t>совместный анализ выполнения проекта, переживание результата.</a:t>
                      </a:r>
                      <a:endParaRPr lang="ru-RU" sz="190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4389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442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600" dirty="0"/>
              <a:t>Развивающий (конец 5-ого года жизни</a:t>
            </a:r>
            <a:r>
              <a:rPr lang="ru-RU" sz="2600" dirty="0" smtClean="0"/>
              <a:t>) </a:t>
            </a:r>
            <a:endParaRPr lang="ru-RU" sz="2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7013184"/>
              </p:ext>
            </p:extLst>
          </p:nvPr>
        </p:nvGraphicFramePr>
        <p:xfrm>
          <a:off x="-1" y="1196752"/>
          <a:ext cx="9116936" cy="5929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8468"/>
                <a:gridCol w="4558468"/>
              </a:tblGrid>
              <a:tr h="43274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Особенности развития детей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Методика</a:t>
                      </a:r>
                    </a:p>
                    <a:p>
                      <a:pPr algn="ctr"/>
                      <a:endParaRPr lang="ru-RU" sz="200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228503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dirty="0" smtClean="0"/>
                        <a:t>могут не только принять проблему, но и самостоятельно ее выделить, уточнить цель, т. к. к этому возрасту дети уже накапливают определенный социальный опыт: общения со сверстниками, разнообразной совместной деятельности – умеют согласовывать свои действия, оказывать друг другу помощь;</a:t>
                      </a:r>
                    </a:p>
                    <a:p>
                      <a:endParaRPr lang="ru-RU" dirty="0" smtClean="0"/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dirty="0" smtClean="0"/>
                        <a:t>способны выбрать необходимые средства для достижения результата деятельности;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выделение взрослым или детьми проблемы, отвечающей потребностям детей или обеих сторон;</a:t>
                      </a:r>
                    </a:p>
                    <a:p>
                      <a:r>
                        <a:rPr lang="ru-RU" dirty="0" smtClean="0"/>
                        <a:t>совместное определение цели проекта, мотивы предстоящей деятельности, прогнозирование результата;</a:t>
                      </a:r>
                    </a:p>
                    <a:p>
                      <a:r>
                        <a:rPr lang="ru-RU" dirty="0" smtClean="0"/>
                        <a:t>планирование деятельности детьми при незначительной помощи взрослого; определение средств реализации проекта;</a:t>
                      </a:r>
                    </a:p>
                    <a:p>
                      <a:r>
                        <a:rPr lang="ru-RU" dirty="0" smtClean="0"/>
                        <a:t>выполнение детьми проекта; дифференцированная помощь взрослого;</a:t>
                      </a:r>
                    </a:p>
                    <a:p>
                      <a:r>
                        <a:rPr lang="ru-RU" dirty="0" smtClean="0"/>
                        <a:t>обсуждение результата хода работы, действий каждого, выяснение причин успехов и неудач;</a:t>
                      </a:r>
                    </a:p>
                    <a:p>
                      <a:r>
                        <a:rPr lang="ru-RU" dirty="0" smtClean="0"/>
                        <a:t>совместное определение перспективы развития проекта</a:t>
                      </a:r>
                      <a:endParaRPr lang="ru-RU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838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65464" cy="614968"/>
          </a:xfrm>
        </p:spPr>
        <p:txBody>
          <a:bodyPr/>
          <a:lstStyle/>
          <a:p>
            <a:pPr algn="ctr"/>
            <a:r>
              <a:rPr lang="ru-RU" dirty="0"/>
              <a:t>Творческий (конец 6 – 7-ой год жизни)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0502010"/>
              </p:ext>
            </p:extLst>
          </p:nvPr>
        </p:nvGraphicFramePr>
        <p:xfrm>
          <a:off x="107501" y="1100138"/>
          <a:ext cx="9036498" cy="569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8249"/>
                <a:gridCol w="451824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Особенности развития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Методика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dirty="0" smtClean="0"/>
                        <a:t>способны к творческому проектированию, которое обусловлено высоким уровнем познавательного и личностного развития детей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      Высшая степень </a:t>
                      </a:r>
                      <a:r>
                        <a:rPr lang="ru-RU" dirty="0" err="1" smtClean="0"/>
                        <a:t>проблемности</a:t>
                      </a:r>
                      <a:r>
                        <a:rPr lang="ru-RU" dirty="0" smtClean="0"/>
                        <a:t> присуща такой познавательной задаче (Д.Б. </a:t>
                      </a:r>
                      <a:r>
                        <a:rPr lang="ru-RU" dirty="0" err="1" smtClean="0"/>
                        <a:t>Эльконин</a:t>
                      </a:r>
                      <a:r>
                        <a:rPr lang="ru-RU" dirty="0" smtClean="0"/>
                        <a:t>), в которой ребенок:</a:t>
                      </a:r>
                    </a:p>
                    <a:p>
                      <a:r>
                        <a:rPr lang="ru-RU" dirty="0" smtClean="0"/>
                        <a:t>1. сам формулирует проблему,</a:t>
                      </a:r>
                    </a:p>
                    <a:p>
                      <a:r>
                        <a:rPr lang="ru-RU" dirty="0" smtClean="0"/>
                        <a:t>2. сам находит ее решение,</a:t>
                      </a:r>
                    </a:p>
                    <a:p>
                      <a:r>
                        <a:rPr lang="ru-RU" dirty="0" smtClean="0"/>
                        <a:t>3. решает,</a:t>
                      </a:r>
                    </a:p>
                    <a:p>
                      <a:r>
                        <a:rPr lang="ru-RU" dirty="0" smtClean="0"/>
                        <a:t>4. </a:t>
                      </a:r>
                      <a:r>
                        <a:rPr lang="ru-RU" dirty="0" err="1" smtClean="0"/>
                        <a:t>самоконтролирует</a:t>
                      </a:r>
                      <a:r>
                        <a:rPr lang="ru-RU" dirty="0" smtClean="0"/>
                        <a:t> правильность этого решения.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постановка детей в определенные условия; выделение (взрослым или детьми), проблемы отвечающей потребностям или детей, или обеих сторон;</a:t>
                      </a:r>
                    </a:p>
                    <a:p>
                      <a:r>
                        <a:rPr lang="ru-RU" dirty="0" smtClean="0"/>
                        <a:t>самостоятельное определение детьми цели проекта, мотива предстоящей деятельности, прогнозирование результата;</a:t>
                      </a:r>
                    </a:p>
                    <a:p>
                      <a:r>
                        <a:rPr lang="ru-RU" dirty="0" smtClean="0"/>
                        <a:t>планирование деятельности детьми (при возможном участии взрослого как партнера); определение средств реализации проекта; выполнение детьми проекта;</a:t>
                      </a:r>
                    </a:p>
                    <a:p>
                      <a:r>
                        <a:rPr lang="ru-RU" dirty="0" smtClean="0"/>
                        <a:t>решение творческих споров, достижение договоренности; </a:t>
                      </a:r>
                      <a:r>
                        <a:rPr lang="ru-RU" dirty="0" err="1" smtClean="0"/>
                        <a:t>взаимообучение</a:t>
                      </a:r>
                      <a:r>
                        <a:rPr lang="ru-RU" dirty="0" smtClean="0"/>
                        <a:t>, помощь друг другу;</a:t>
                      </a:r>
                    </a:p>
                    <a:p>
                      <a:r>
                        <a:rPr lang="ru-RU" dirty="0" smtClean="0"/>
                        <a:t>обсуждение результата: хода работы, действий каждого, выяснение причин успехов и неудач;</a:t>
                      </a:r>
                    </a:p>
                    <a:p>
                      <a:r>
                        <a:rPr lang="ru-RU" dirty="0" smtClean="0"/>
                        <a:t>определение перспективы развития опыта.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724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Длительность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136904" cy="3912548"/>
          </a:xfrm>
        </p:spPr>
        <p:txBody>
          <a:bodyPr>
            <a:normAutofit/>
          </a:bodyPr>
          <a:lstStyle/>
          <a:p>
            <a:r>
              <a:rPr lang="ru-RU" sz="2400" b="0" dirty="0" smtClean="0"/>
              <a:t>Минимум : </a:t>
            </a:r>
            <a:r>
              <a:rPr lang="ru-RU" sz="2400" b="0" dirty="0"/>
              <a:t>от </a:t>
            </a:r>
            <a:r>
              <a:rPr lang="ru-RU" sz="2400" dirty="0"/>
              <a:t>20 минут </a:t>
            </a:r>
            <a:r>
              <a:rPr lang="ru-RU" sz="2400" b="0" dirty="0"/>
              <a:t>(</a:t>
            </a:r>
            <a:r>
              <a:rPr lang="ru-RU" sz="2400" b="0" dirty="0" smtClean="0"/>
              <a:t>занятие или НОД) </a:t>
            </a:r>
            <a:r>
              <a:rPr lang="ru-RU" sz="2400" b="0" dirty="0"/>
              <a:t>до </a:t>
            </a:r>
            <a:r>
              <a:rPr lang="ru-RU" sz="2400" dirty="0"/>
              <a:t>3-5 дней</a:t>
            </a:r>
          </a:p>
          <a:p>
            <a:r>
              <a:rPr lang="ru-RU" sz="2400" b="0" dirty="0"/>
              <a:t>Максимум – ?</a:t>
            </a:r>
          </a:p>
          <a:p>
            <a:pPr marL="0" indent="0" algn="ctr"/>
            <a:r>
              <a:rPr lang="ru-RU" sz="6600" dirty="0" smtClean="0"/>
              <a:t>!</a:t>
            </a:r>
          </a:p>
          <a:p>
            <a:pPr marL="0" indent="0" algn="ctr"/>
            <a:r>
              <a:rPr lang="ru-RU" sz="2800" i="1" dirty="0" smtClean="0"/>
              <a:t>Долгосрочные </a:t>
            </a:r>
            <a:r>
              <a:rPr lang="ru-RU" sz="2800" i="1" dirty="0"/>
              <a:t>проекты не используются в работе с детьми дошкольного возраста из-за неустойчивости интересов и слабой сохранности </a:t>
            </a:r>
            <a:r>
              <a:rPr lang="ru-RU" sz="2800" i="1" dirty="0" smtClean="0"/>
              <a:t>мотивации</a:t>
            </a:r>
            <a:r>
              <a:rPr lang="ru-RU" sz="24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366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Этапы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352708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b="0" dirty="0" smtClean="0"/>
              <a:t>формулировка  </a:t>
            </a:r>
            <a:r>
              <a:rPr lang="ru-RU" sz="2400" b="0" dirty="0"/>
              <a:t>идеи и выбора содержания </a:t>
            </a:r>
            <a:r>
              <a:rPr lang="ru-RU" sz="2400" b="0" dirty="0" smtClean="0"/>
              <a:t>проекта; </a:t>
            </a:r>
            <a:endParaRPr lang="ru-RU" sz="2400" b="0" dirty="0"/>
          </a:p>
          <a:p>
            <a:r>
              <a:rPr lang="ru-RU" sz="2400" b="0" dirty="0"/>
              <a:t>2.	</a:t>
            </a:r>
            <a:r>
              <a:rPr lang="ru-RU" sz="2400" b="0" dirty="0" smtClean="0"/>
              <a:t>планирование;</a:t>
            </a:r>
            <a:endParaRPr lang="ru-RU" sz="2400" b="0" dirty="0"/>
          </a:p>
          <a:p>
            <a:r>
              <a:rPr lang="ru-RU" sz="2400" b="0" dirty="0"/>
              <a:t>3.	выбор места и роли каждого в выполнении общего плана (индивидуально, в партнёрстве или в команде</a:t>
            </a:r>
            <a:r>
              <a:rPr lang="ru-RU" sz="2400" b="0" dirty="0" smtClean="0"/>
              <a:t>);</a:t>
            </a:r>
            <a:endParaRPr lang="ru-RU" sz="2400" b="0" dirty="0"/>
          </a:p>
          <a:p>
            <a:r>
              <a:rPr lang="ru-RU" sz="2400" b="0" dirty="0"/>
              <a:t>4.	активное  действие по своему собственному плану, в своём темпе, в своей </a:t>
            </a:r>
            <a:r>
              <a:rPr lang="ru-RU" sz="2400" b="0" dirty="0" smtClean="0"/>
              <a:t>логике;</a:t>
            </a:r>
            <a:endParaRPr lang="ru-RU" sz="2400" b="0" dirty="0"/>
          </a:p>
          <a:p>
            <a:r>
              <a:rPr lang="ru-RU" sz="2400" b="0" dirty="0"/>
              <a:t>5.	привлечение нужных ресурсов (материалов, технических средств, </a:t>
            </a:r>
            <a:r>
              <a:rPr lang="ru-RU" sz="2400" b="0" dirty="0" smtClean="0"/>
              <a:t>источников </a:t>
            </a:r>
            <a:r>
              <a:rPr lang="ru-RU" sz="2400" b="0" dirty="0"/>
              <a:t>знаний и умений</a:t>
            </a:r>
            <a:r>
              <a:rPr lang="ru-RU" sz="2400" b="0" dirty="0" smtClean="0"/>
              <a:t>); </a:t>
            </a:r>
            <a:endParaRPr lang="ru-RU" sz="2400" b="0" dirty="0"/>
          </a:p>
          <a:p>
            <a:r>
              <a:rPr lang="ru-RU" sz="2400" b="0" dirty="0"/>
              <a:t>6.	анализа и коррекции в процессе проектной </a:t>
            </a:r>
            <a:r>
              <a:rPr lang="ru-RU" sz="2400" b="0" dirty="0" smtClean="0"/>
              <a:t>деятельности; </a:t>
            </a:r>
            <a:endParaRPr lang="ru-RU" sz="2400" b="0" dirty="0"/>
          </a:p>
          <a:p>
            <a:r>
              <a:rPr lang="ru-RU" sz="2400" b="0" dirty="0"/>
              <a:t>7.	оценка </a:t>
            </a:r>
            <a:r>
              <a:rPr lang="ru-RU" sz="2400" b="0" dirty="0" smtClean="0"/>
              <a:t>результатов; </a:t>
            </a:r>
            <a:endParaRPr lang="ru-RU" sz="2400" b="0" dirty="0"/>
          </a:p>
          <a:p>
            <a:r>
              <a:rPr lang="ru-RU" sz="2400" b="0" dirty="0"/>
              <a:t>8.	осмысление  и применение (презентации).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616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1844825"/>
            <a:ext cx="7520940" cy="2592288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/>
              <a:t>С чего начинается проект?</a:t>
            </a:r>
            <a:endParaRPr lang="ru-RU" sz="72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 давайте  подумаем  вместе…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368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Типы мотивации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00628"/>
            <a:ext cx="8352928" cy="5496724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ru-RU" sz="2200" b="0" dirty="0"/>
              <a:t>1 тип мотивации – </a:t>
            </a:r>
            <a:r>
              <a:rPr lang="ru-RU" sz="2200" dirty="0"/>
              <a:t>игровая мотивация</a:t>
            </a:r>
            <a:r>
              <a:rPr lang="ru-RU" sz="2200" b="0" dirty="0"/>
              <a:t>.  </a:t>
            </a:r>
            <a:endParaRPr lang="ru-RU" sz="2200" b="0" dirty="0" smtClean="0"/>
          </a:p>
          <a:p>
            <a:r>
              <a:rPr lang="ru-RU" sz="2200" b="0" dirty="0" smtClean="0"/>
              <a:t>Цель</a:t>
            </a:r>
            <a:r>
              <a:rPr lang="ru-RU" sz="2200" b="0" dirty="0"/>
              <a:t>: реализация потребности ребенка в своей значимости и компетентности через решение практических и интеллектуальных проблем, возникших у игровых персонажей.</a:t>
            </a:r>
          </a:p>
          <a:p>
            <a:r>
              <a:rPr lang="ru-RU" sz="2200" b="0" dirty="0"/>
              <a:t>2 тип мотивации </a:t>
            </a:r>
            <a:r>
              <a:rPr lang="ru-RU" sz="2200" dirty="0"/>
              <a:t>– мотивация общения в условиях помощи взрослому</a:t>
            </a:r>
            <a:r>
              <a:rPr lang="ru-RU" sz="2200" b="0" dirty="0"/>
              <a:t>. </a:t>
            </a:r>
            <a:endParaRPr lang="ru-RU" sz="2200" b="0" dirty="0" smtClean="0"/>
          </a:p>
          <a:p>
            <a:r>
              <a:rPr lang="ru-RU" sz="2200" b="0" dirty="0" smtClean="0"/>
              <a:t>Цель</a:t>
            </a:r>
            <a:r>
              <a:rPr lang="ru-RU" sz="2200" b="0" dirty="0"/>
              <a:t>: способствовать реализации потребности детей чувствовать свою необходимость, значимость, возможность получения одобрения; развивать интерес детей к совместной деятельности с педагогом. </a:t>
            </a:r>
          </a:p>
          <a:p>
            <a:r>
              <a:rPr lang="ru-RU" sz="2200" b="0" dirty="0"/>
              <a:t>3 тип мотивации – </a:t>
            </a:r>
            <a:r>
              <a:rPr lang="ru-RU" sz="2200" dirty="0"/>
              <a:t>мотивация личной заинтересованности</a:t>
            </a:r>
            <a:r>
              <a:rPr lang="ru-RU" sz="2200" b="0" dirty="0"/>
              <a:t>. </a:t>
            </a:r>
            <a:endParaRPr lang="ru-RU" sz="2200" b="0" dirty="0" smtClean="0"/>
          </a:p>
          <a:p>
            <a:r>
              <a:rPr lang="ru-RU" sz="2200" b="0" dirty="0" smtClean="0"/>
              <a:t>Цель</a:t>
            </a:r>
            <a:r>
              <a:rPr lang="ru-RU" sz="2200" b="0" dirty="0"/>
              <a:t>: поддерживать желание ребенка чувствовать себя умеющим, компетентным, побуждать его к созданию разных предметов для собственного употребления.</a:t>
            </a:r>
          </a:p>
          <a:p>
            <a:endParaRPr lang="ru-RU" sz="2000" b="0" dirty="0"/>
          </a:p>
        </p:txBody>
      </p:sp>
    </p:spTree>
    <p:extLst>
      <p:ext uri="{BB962C8B-B14F-4D97-AF65-F5344CB8AC3E}">
        <p14:creationId xmlns:p14="http://schemas.microsoft.com/office/powerpoint/2010/main" val="114921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280920" cy="576064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ru-RU" sz="1700" dirty="0"/>
              <a:t>Пример 1</a:t>
            </a:r>
          </a:p>
          <a:p>
            <a:pPr marL="0" indent="0"/>
            <a:r>
              <a:rPr lang="ru-RU" sz="1700" b="0" i="1" dirty="0"/>
              <a:t>В группе появляется странный игровой персонаж, он ничего не может рассказать, только плачет и повторяет слов «Япония». Высказывается предположение, что, наверное, он прибыл из страны Японии и очень хочет вернуться домой, нужно ему помочь (проект «Япония»).</a:t>
            </a:r>
          </a:p>
          <a:p>
            <a:r>
              <a:rPr lang="ru-RU" sz="1700" dirty="0"/>
              <a:t>Пример 2</a:t>
            </a:r>
          </a:p>
          <a:p>
            <a:pPr marL="0" indent="0"/>
            <a:r>
              <a:rPr lang="ru-RU" sz="1700" b="0" i="1" dirty="0"/>
              <a:t>На информационном стенде появляются картинки неизвестных предметов , воспитатель предлагает детям до завтрака рассмотреть их и подумать, что же это может быть. Если дети затрудняются, воспитатель может сделать подсказку в виде еще 1-2 картинок, на которых можно узнать старинные игрушки. В процессе совместного обсуждения дети приходят к выводу – странные предметы, изображенные на картинках это игрушки.</a:t>
            </a:r>
          </a:p>
          <a:p>
            <a:pPr marL="0" indent="0"/>
            <a:r>
              <a:rPr lang="ru-RU" sz="1700" b="0" i="1" dirty="0"/>
              <a:t>Естественно,  у детей возникает желание узнать о том, какими игрушками играли наши предки (проект «Игрушки из бабушкиного сундука»).</a:t>
            </a:r>
          </a:p>
          <a:p>
            <a:r>
              <a:rPr lang="ru-RU" sz="1700" dirty="0"/>
              <a:t>Пример 3</a:t>
            </a:r>
          </a:p>
          <a:p>
            <a:pPr marL="0" indent="0"/>
            <a:r>
              <a:rPr lang="ru-RU" sz="1700" b="0" i="1" dirty="0"/>
              <a:t>Воспитатель обращается с просьбой к детям помочь испечь печенье к чаю. Оказывается она (воспитатель) никогда этого не делала. Все вместе </a:t>
            </a:r>
            <a:r>
              <a:rPr lang="ru-RU" sz="1700" b="0" i="1" dirty="0" smtClean="0"/>
              <a:t>выясняют</a:t>
            </a:r>
            <a:r>
              <a:rPr lang="ru-RU" sz="1700" b="0" i="1" dirty="0"/>
              <a:t>, какие продукты нужны, где их можно взять и какие действия совершить. Затем приступают к реализации (проект «Как хлеб на стол пришёл»). </a:t>
            </a:r>
          </a:p>
          <a:p>
            <a:endParaRPr lang="ru-RU" b="0" i="1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 давайте  подумаем  вместе…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844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Алгоритм проектной деятельности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00628"/>
            <a:ext cx="8208912" cy="5424716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800" dirty="0"/>
              <a:t>Шаг 1</a:t>
            </a:r>
          </a:p>
          <a:p>
            <a:pPr algn="ctr"/>
            <a:r>
              <a:rPr lang="ru-RU" sz="2800" b="0" dirty="0"/>
              <a:t>Выбор темы проекта, мотивация детей к </a:t>
            </a:r>
            <a:r>
              <a:rPr lang="ru-RU" sz="2800" b="0" dirty="0" smtClean="0"/>
              <a:t>совместной деятельности.</a:t>
            </a:r>
            <a:endParaRPr lang="ru-RU" sz="2400" dirty="0" smtClean="0"/>
          </a:p>
          <a:p>
            <a:pPr marL="0" indent="0" algn="ctr"/>
            <a:endParaRPr lang="ru-RU" sz="2800" dirty="0" smtClean="0"/>
          </a:p>
          <a:p>
            <a:pPr marL="0" indent="0" algn="ctr"/>
            <a:r>
              <a:rPr lang="ru-RU" sz="2800" dirty="0" smtClean="0"/>
              <a:t>Шаг 2</a:t>
            </a:r>
            <a:endParaRPr lang="ru-RU" sz="2400" b="0" dirty="0" smtClean="0"/>
          </a:p>
          <a:p>
            <a:pPr algn="ctr"/>
            <a:r>
              <a:rPr lang="ru-RU" sz="2800" b="0" dirty="0" smtClean="0"/>
              <a:t>Формулировка </a:t>
            </a:r>
            <a:r>
              <a:rPr lang="ru-RU" sz="2800" b="0" dirty="0"/>
              <a:t>идеи проекта, выдвижение гипотезы (не обязательно), определение результата проекта (обязательно</a:t>
            </a:r>
            <a:r>
              <a:rPr lang="ru-RU" sz="2800" b="0" dirty="0" smtClean="0"/>
              <a:t>).</a:t>
            </a:r>
          </a:p>
          <a:p>
            <a:endParaRPr lang="ru-RU" sz="2400" dirty="0"/>
          </a:p>
          <a:p>
            <a:pPr algn="ctr"/>
            <a:r>
              <a:rPr lang="ru-RU" sz="2800" dirty="0"/>
              <a:t>Шаг 3</a:t>
            </a:r>
          </a:p>
          <a:p>
            <a:pPr algn="ctr"/>
            <a:r>
              <a:rPr lang="ru-RU" sz="2800" b="0" dirty="0"/>
              <a:t>Заполнение  карты детских идей. </a:t>
            </a:r>
          </a:p>
          <a:p>
            <a:endParaRPr lang="ru-RU" sz="2400" dirty="0"/>
          </a:p>
        </p:txBody>
      </p:sp>
      <p:sp>
        <p:nvSpPr>
          <p:cNvPr id="6" name="Стрелка вниз 5"/>
          <p:cNvSpPr/>
          <p:nvPr/>
        </p:nvSpPr>
        <p:spPr>
          <a:xfrm>
            <a:off x="4158255" y="2492896"/>
            <a:ext cx="504056" cy="432048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4158255" y="4644612"/>
            <a:ext cx="504056" cy="432048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23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830992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sz="3200" dirty="0" smtClean="0"/>
              <a:t>Карта детских идей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/>
          </a:p>
          <a:p>
            <a:pPr algn="ctr"/>
            <a:r>
              <a:rPr lang="ru-RU" sz="2400" dirty="0" smtClean="0"/>
              <a:t>Проект практической направленности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382778"/>
              </p:ext>
            </p:extLst>
          </p:nvPr>
        </p:nvGraphicFramePr>
        <p:xfrm>
          <a:off x="604215" y="2060849"/>
          <a:ext cx="7776864" cy="1800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92288"/>
                <a:gridCol w="2304257"/>
                <a:gridCol w="2880319"/>
              </a:tblGrid>
              <a:tr h="18002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ЧТО?</a:t>
                      </a:r>
                    </a:p>
                    <a:p>
                      <a:r>
                        <a:rPr lang="ru-RU" dirty="0" smtClean="0"/>
                        <a:t>Будем</a:t>
                      </a:r>
                      <a:r>
                        <a:rPr lang="ru-RU" baseline="0" dirty="0" smtClean="0"/>
                        <a:t> делать, изменять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 ЧЕГО?</a:t>
                      </a:r>
                    </a:p>
                    <a:p>
                      <a:r>
                        <a:rPr lang="ru-RU" dirty="0" smtClean="0"/>
                        <a:t>С</a:t>
                      </a:r>
                      <a:r>
                        <a:rPr lang="ru-RU" baseline="0" dirty="0" smtClean="0"/>
                        <a:t> ПЛМОЩЬЮ ЧЕГО?</a:t>
                      </a:r>
                    </a:p>
                    <a:p>
                      <a:r>
                        <a:rPr lang="ru-RU" baseline="0" dirty="0" smtClean="0"/>
                        <a:t>Материалы и инструменты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КТО ?</a:t>
                      </a:r>
                    </a:p>
                    <a:p>
                      <a:r>
                        <a:rPr lang="ru-RU" dirty="0" smtClean="0"/>
                        <a:t>кто</a:t>
                      </a:r>
                      <a:r>
                        <a:rPr lang="ru-RU" baseline="0" dirty="0" smtClean="0"/>
                        <a:t> и что будет делать, кто может нам помочь, что можем сделать сами. А для чего придётся попросить помощи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Объект 2"/>
          <p:cNvSpPr txBox="1">
            <a:spLocks/>
          </p:cNvSpPr>
          <p:nvPr/>
        </p:nvSpPr>
        <p:spPr>
          <a:xfrm>
            <a:off x="611560" y="3278113"/>
            <a:ext cx="7520940" cy="2095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sz="2400" dirty="0" smtClean="0"/>
              <a:t>Проект информационной направленности</a:t>
            </a:r>
          </a:p>
          <a:p>
            <a:endParaRPr lang="ru-RU" sz="24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358420"/>
              </p:ext>
            </p:extLst>
          </p:nvPr>
        </p:nvGraphicFramePr>
        <p:xfrm>
          <a:off x="539552" y="4797152"/>
          <a:ext cx="7920880" cy="1656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293"/>
                <a:gridCol w="2640293"/>
                <a:gridCol w="2640294"/>
              </a:tblGrid>
              <a:tr h="165618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ЧТО УЖЕ ЗНАЕМ?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ЧТО ХОТИМ УЗНАТЬ?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ГДЕ НАЙДЁМ ИНФОРМАЦИЮ?</a:t>
                      </a:r>
                    </a:p>
                    <a:p>
                      <a:r>
                        <a:rPr lang="ru-RU" dirty="0" smtClean="0"/>
                        <a:t>Что надо сделать, чтобы узнать?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053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3100" y="116632"/>
            <a:ext cx="8712968" cy="6480720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Шаг 4</a:t>
            </a:r>
          </a:p>
          <a:p>
            <a:pPr algn="ctr"/>
            <a:r>
              <a:rPr lang="ru-RU" sz="2400" b="0" dirty="0"/>
              <a:t>Составление плана проекта</a:t>
            </a:r>
            <a:r>
              <a:rPr lang="ru-RU" sz="2400" b="0" dirty="0" smtClean="0"/>
              <a:t>.</a:t>
            </a:r>
          </a:p>
          <a:p>
            <a:pPr algn="ctr"/>
            <a:endParaRPr lang="ru-RU" sz="2400" dirty="0"/>
          </a:p>
          <a:p>
            <a:pPr algn="ctr"/>
            <a:r>
              <a:rPr lang="ru-RU" sz="2400" dirty="0" smtClean="0"/>
              <a:t>Шаг </a:t>
            </a:r>
            <a:r>
              <a:rPr lang="ru-RU" sz="2400" dirty="0"/>
              <a:t>5</a:t>
            </a:r>
          </a:p>
          <a:p>
            <a:pPr algn="ctr"/>
            <a:r>
              <a:rPr lang="ru-RU" sz="2400" b="0" dirty="0"/>
              <a:t>Проживание темы проекта (реализация проекта).</a:t>
            </a:r>
          </a:p>
          <a:p>
            <a:endParaRPr lang="ru-RU" sz="2400" b="0" dirty="0" smtClean="0"/>
          </a:p>
          <a:p>
            <a:pPr algn="ctr"/>
            <a:r>
              <a:rPr lang="ru-RU" sz="2400" dirty="0" smtClean="0"/>
              <a:t>Шаг </a:t>
            </a:r>
            <a:r>
              <a:rPr lang="ru-RU" sz="2400" dirty="0"/>
              <a:t>6</a:t>
            </a:r>
          </a:p>
          <a:p>
            <a:pPr algn="ctr"/>
            <a:r>
              <a:rPr lang="ru-RU" sz="2400" b="0" dirty="0"/>
              <a:t>Заключительный этап, подведение итогов, рефлексия:</a:t>
            </a:r>
          </a:p>
          <a:p>
            <a:r>
              <a:rPr lang="ru-RU" sz="2400" b="0" dirty="0"/>
              <a:t>	анализ карты идей (что получилось, что нет и почему</a:t>
            </a:r>
            <a:r>
              <a:rPr lang="ru-RU" sz="2400" b="0" dirty="0" smtClean="0"/>
              <a:t>);</a:t>
            </a:r>
            <a:endParaRPr lang="ru-RU" sz="2400" b="0" dirty="0"/>
          </a:p>
          <a:p>
            <a:r>
              <a:rPr lang="ru-RU" sz="2400" b="0" dirty="0"/>
              <a:t>	обсуждение степени участия каждого в проектной </a:t>
            </a:r>
            <a:r>
              <a:rPr lang="ru-RU" sz="2400" b="0" dirty="0" smtClean="0"/>
              <a:t>деятельности;</a:t>
            </a:r>
            <a:endParaRPr lang="ru-RU" sz="2400" b="0" dirty="0"/>
          </a:p>
          <a:p>
            <a:r>
              <a:rPr lang="ru-RU" sz="2400" b="0" dirty="0"/>
              <a:t>	создание момента эмоционального переживания полученных </a:t>
            </a:r>
            <a:r>
              <a:rPr lang="ru-RU" sz="2400" b="0" dirty="0" smtClean="0"/>
              <a:t>результатов;</a:t>
            </a:r>
            <a:endParaRPr lang="ru-RU" sz="2400" b="0" dirty="0"/>
          </a:p>
          <a:p>
            <a:r>
              <a:rPr lang="ru-RU" sz="2400" b="0" dirty="0"/>
              <a:t>	организация ситуации поощрения и награждения, чаепитие.</a:t>
            </a:r>
          </a:p>
          <a:p>
            <a:endParaRPr lang="ru-RU" sz="2400" dirty="0"/>
          </a:p>
        </p:txBody>
      </p:sp>
      <p:sp>
        <p:nvSpPr>
          <p:cNvPr id="4" name="Стрелка вниз 3"/>
          <p:cNvSpPr/>
          <p:nvPr/>
        </p:nvSpPr>
        <p:spPr>
          <a:xfrm>
            <a:off x="4277556" y="1124744"/>
            <a:ext cx="504056" cy="432048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4233936" y="2492896"/>
            <a:ext cx="504056" cy="432048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02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952988" cy="548640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sz="2600" dirty="0" smtClean="0"/>
              <a:t>Результат, как Продукт детской деятельности</a:t>
            </a:r>
            <a:endParaRPr lang="ru-RU" sz="2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052736"/>
            <a:ext cx="7520940" cy="5280700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400" b="0" dirty="0" smtClean="0"/>
              <a:t>альбомы </a:t>
            </a:r>
            <a:r>
              <a:rPr lang="ru-RU" sz="2400" b="0" dirty="0"/>
              <a:t>(«Мой город», «Лето», «Защитники Отечества», «Автомобили» и т.п.);</a:t>
            </a:r>
          </a:p>
          <a:p>
            <a:pPr>
              <a:buFont typeface="Wingdings" pitchFamily="2" charset="2"/>
              <a:buChar char="q"/>
            </a:pPr>
            <a:r>
              <a:rPr lang="ru-RU" sz="2400" b="0" dirty="0" smtClean="0"/>
              <a:t>книжки-самоделки</a:t>
            </a:r>
            <a:r>
              <a:rPr lang="ru-RU" sz="2400" b="0" dirty="0"/>
              <a:t>, рукописные энциклопедии, плакаты, проспекты;</a:t>
            </a:r>
          </a:p>
          <a:p>
            <a:pPr>
              <a:buFont typeface="Wingdings" pitchFamily="2" charset="2"/>
              <a:buChar char="q"/>
            </a:pPr>
            <a:r>
              <a:rPr lang="ru-RU" sz="2400" b="0" dirty="0" smtClean="0"/>
              <a:t>тематические </a:t>
            </a:r>
            <a:r>
              <a:rPr lang="ru-RU" sz="2400" b="0" dirty="0"/>
              <a:t>выставки (материалы по определённой тематике, поделки);</a:t>
            </a:r>
          </a:p>
          <a:p>
            <a:pPr>
              <a:buFont typeface="Wingdings" pitchFamily="2" charset="2"/>
              <a:buChar char="q"/>
            </a:pPr>
            <a:r>
              <a:rPr lang="ru-RU" sz="2400" b="0" dirty="0" smtClean="0"/>
              <a:t>театральная </a:t>
            </a:r>
            <a:r>
              <a:rPr lang="ru-RU" sz="2400" b="0" dirty="0"/>
              <a:t>атрибутика (билеты, афиши, декорации);</a:t>
            </a:r>
          </a:p>
          <a:p>
            <a:pPr>
              <a:buFont typeface="Wingdings" pitchFamily="2" charset="2"/>
              <a:buChar char="q"/>
            </a:pPr>
            <a:r>
              <a:rPr lang="ru-RU" sz="2400" b="0" dirty="0" smtClean="0"/>
              <a:t>макеты </a:t>
            </a:r>
            <a:r>
              <a:rPr lang="ru-RU" sz="2400" b="0" dirty="0"/>
              <a:t>и коллажи;</a:t>
            </a:r>
          </a:p>
          <a:p>
            <a:pPr>
              <a:buFont typeface="Wingdings" pitchFamily="2" charset="2"/>
              <a:buChar char="q"/>
            </a:pPr>
            <a:r>
              <a:rPr lang="ru-RU" sz="2400" b="0" dirty="0" smtClean="0"/>
              <a:t>атрибуты </a:t>
            </a:r>
            <a:r>
              <a:rPr lang="ru-RU" sz="2400" b="0" dirty="0"/>
              <a:t>к сюжетно-ролевым играм;</a:t>
            </a:r>
          </a:p>
          <a:p>
            <a:pPr>
              <a:buFont typeface="Wingdings" pitchFamily="2" charset="2"/>
              <a:buChar char="q"/>
            </a:pPr>
            <a:r>
              <a:rPr lang="ru-RU" sz="2400" b="0" dirty="0" smtClean="0"/>
              <a:t>мини-музей </a:t>
            </a:r>
            <a:r>
              <a:rPr lang="ru-RU" sz="2400" b="0" dirty="0"/>
              <a:t>(подбор и изготовление предметов) и многое </a:t>
            </a:r>
            <a:r>
              <a:rPr lang="ru-RU" sz="2400" b="0" dirty="0" smtClean="0"/>
              <a:t>другое…</a:t>
            </a:r>
            <a:endParaRPr lang="ru-RU" sz="2400" b="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752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2700" dirty="0" smtClean="0"/>
              <a:t>Система педагогического планирования</a:t>
            </a: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42471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400" b="0" dirty="0"/>
              <a:t>проектная деятельность может быть зафиксирована в виде календарно-тематического плана образовательной работы с детьми (с пометкой «проект»);</a:t>
            </a:r>
          </a:p>
          <a:p>
            <a:pPr marL="0" indent="0"/>
            <a:endParaRPr lang="ru-RU" sz="2400" b="0" dirty="0"/>
          </a:p>
          <a:p>
            <a:pPr>
              <a:buFont typeface="Wingdings" pitchFamily="2" charset="2"/>
              <a:buChar char="q"/>
            </a:pPr>
            <a:r>
              <a:rPr lang="ru-RU" sz="2400" b="0" dirty="0"/>
              <a:t>может быть разработана специальная проектная карта, в которой указаны виды коллективной деятельности, через которые реализуются отдельные этапы проекта;</a:t>
            </a:r>
          </a:p>
          <a:p>
            <a:pPr>
              <a:buFont typeface="Wingdings" pitchFamily="2" charset="2"/>
              <a:buChar char="q"/>
            </a:pPr>
            <a:endParaRPr lang="ru-RU" sz="2400" b="0" dirty="0"/>
          </a:p>
          <a:p>
            <a:pPr>
              <a:buFont typeface="Wingdings" pitchFamily="2" charset="2"/>
              <a:buChar char="q"/>
            </a:pPr>
            <a:r>
              <a:rPr lang="ru-RU" sz="2400" b="0" dirty="0"/>
              <a:t>может быть использована матрица проекта, содержащая необходимую информацию об этапах образовательной работы по </a:t>
            </a:r>
            <a:r>
              <a:rPr lang="ru-RU" sz="2400" b="0" dirty="0" smtClean="0"/>
              <a:t>проекту.</a:t>
            </a:r>
            <a:endParaRPr lang="ru-RU" sz="2400" b="0" dirty="0"/>
          </a:p>
        </p:txBody>
      </p:sp>
    </p:spTree>
    <p:extLst>
      <p:ext uri="{BB962C8B-B14F-4D97-AF65-F5344CB8AC3E}">
        <p14:creationId xmlns:p14="http://schemas.microsoft.com/office/powerpoint/2010/main" val="100428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/>
              <a:t>календарно-тематический план (проект)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124744"/>
            <a:ext cx="7520940" cy="5112568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600" dirty="0" smtClean="0"/>
              <a:t> тема </a:t>
            </a:r>
            <a:r>
              <a:rPr lang="ru-RU" sz="2600" dirty="0"/>
              <a:t>проекта;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ru-RU" sz="2600" dirty="0" smtClean="0"/>
              <a:t>сроки </a:t>
            </a:r>
            <a:r>
              <a:rPr lang="ru-RU" sz="2600" dirty="0"/>
              <a:t>реализации;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ru-RU" sz="2600" dirty="0" smtClean="0"/>
              <a:t>цель </a:t>
            </a:r>
            <a:r>
              <a:rPr lang="ru-RU" sz="2600" dirty="0"/>
              <a:t>и задачи;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ru-RU" sz="2600" dirty="0" smtClean="0"/>
              <a:t>мотивационная </a:t>
            </a:r>
            <a:r>
              <a:rPr lang="ru-RU" sz="2600" dirty="0"/>
              <a:t>ситуация;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ru-RU" sz="2600" dirty="0" smtClean="0"/>
              <a:t>итоговое </a:t>
            </a:r>
            <a:r>
              <a:rPr lang="ru-RU" sz="2600" dirty="0"/>
              <a:t>мероприятие или результат проектной деятельности;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ru-RU" sz="2600" dirty="0" smtClean="0"/>
              <a:t>наполнение </a:t>
            </a:r>
            <a:r>
              <a:rPr lang="ru-RU" sz="2600" dirty="0"/>
              <a:t>образовательных центров (в соответствии с темой проекта);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ru-RU" sz="2600" dirty="0" smtClean="0"/>
              <a:t>планируемая  </a:t>
            </a:r>
            <a:r>
              <a:rPr lang="ru-RU" sz="2600" dirty="0"/>
              <a:t>работа с родителями (партнёрами)  в рамках реализации проекта.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609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2032" y="5805264"/>
            <a:ext cx="6292180" cy="548640"/>
          </a:xfrm>
        </p:spPr>
        <p:txBody>
          <a:bodyPr/>
          <a:lstStyle/>
          <a:p>
            <a:pPr algn="ctr"/>
            <a:r>
              <a:rPr lang="ru-RU" sz="2400" b="1" dirty="0" smtClean="0"/>
              <a:t>Формулировка идеи, выдвижение гипотезы </a:t>
            </a:r>
            <a:r>
              <a:rPr lang="ru-RU" sz="2000" dirty="0" smtClean="0"/>
              <a:t>(не обязательно), </a:t>
            </a:r>
            <a:r>
              <a:rPr lang="ru-RU" sz="2400" b="1" dirty="0" smtClean="0"/>
              <a:t>определение результата (обязательно!)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658" y="1033696"/>
            <a:ext cx="8352928" cy="4272588"/>
          </a:xfrm>
          <a:solidFill>
            <a:schemeClr val="bg1"/>
          </a:solidFill>
          <a:ln w="38100">
            <a:noFill/>
          </a:ln>
        </p:spPr>
        <p:txBody>
          <a:bodyPr>
            <a:normAutofit fontScale="92500" lnSpcReduction="10000"/>
          </a:bodyPr>
          <a:lstStyle/>
          <a:p>
            <a:pPr algn="ctr">
              <a:spcBef>
                <a:spcPts val="0"/>
              </a:spcBef>
            </a:pPr>
            <a:r>
              <a:rPr lang="ru-RU" sz="2400" dirty="0"/>
              <a:t>Мотивация детей к проектной деятельности с учетом </a:t>
            </a:r>
            <a:endParaRPr lang="ru-RU" sz="2400" dirty="0" smtClean="0"/>
          </a:p>
          <a:p>
            <a:pPr algn="ctr">
              <a:spcBef>
                <a:spcPts val="0"/>
              </a:spcBef>
            </a:pPr>
            <a:r>
              <a:rPr lang="ru-RU" sz="2400" dirty="0" smtClean="0"/>
              <a:t> </a:t>
            </a:r>
            <a:r>
              <a:rPr lang="ru-RU" sz="2400" dirty="0"/>
              <a:t>типов мотивации </a:t>
            </a:r>
            <a:endParaRPr lang="ru-RU" sz="2400" dirty="0" smtClean="0"/>
          </a:p>
          <a:p>
            <a:pPr algn="ctr">
              <a:spcBef>
                <a:spcPts val="0"/>
              </a:spcBef>
            </a:pPr>
            <a:r>
              <a:rPr lang="ru-RU" sz="2400" i="1" dirty="0" smtClean="0"/>
              <a:t>(</a:t>
            </a:r>
            <a:r>
              <a:rPr lang="ru-RU" sz="2400" i="1" dirty="0"/>
              <a:t>в плане указывается мотивационная </a:t>
            </a:r>
            <a:r>
              <a:rPr lang="ru-RU" sz="2400" i="1" dirty="0" smtClean="0"/>
              <a:t>ситуация)</a:t>
            </a:r>
            <a:endParaRPr lang="ru-RU" sz="2400" dirty="0"/>
          </a:p>
          <a:p>
            <a:pPr marL="0" indent="0">
              <a:spcBef>
                <a:spcPts val="0"/>
              </a:spcBef>
            </a:pPr>
            <a:endParaRPr lang="ru-RU" sz="1800" dirty="0" smtClean="0"/>
          </a:p>
          <a:p>
            <a:pPr marL="0" indent="0">
              <a:spcBef>
                <a:spcPts val="0"/>
              </a:spcBef>
            </a:pPr>
            <a:r>
              <a:rPr lang="ru-RU" sz="2000" dirty="0" smtClean="0"/>
              <a:t>Младший  и средний возраст</a:t>
            </a:r>
            <a:r>
              <a:rPr lang="ru-RU" sz="2000" b="0" dirty="0" smtClean="0"/>
              <a:t>: в группе появляется новая игрушка, педагог от ее имени рассказывает о проблеме и предлагает игрушке всем вместе помочь ( «У куклы Маши новая квартира (на мольберте рисунок пустой комнаты), но в ней ничего нет, давайте поможем Маше. Как вы думаете, как ей можно помочь, чего ей не хватает? Что и для чего должно быть в квартире?»  </a:t>
            </a:r>
            <a:r>
              <a:rPr lang="ru-RU" sz="2000" u="sng" dirty="0" smtClean="0"/>
              <a:t>Проект  «Комната для куклы Маши»</a:t>
            </a:r>
          </a:p>
          <a:p>
            <a:pPr marL="0" indent="0"/>
            <a:r>
              <a:rPr lang="ru-RU" sz="2000" dirty="0" smtClean="0"/>
              <a:t>Старший возраст</a:t>
            </a:r>
            <a:r>
              <a:rPr lang="ru-RU" sz="2000" b="0" dirty="0" smtClean="0"/>
              <a:t>: </a:t>
            </a:r>
            <a:r>
              <a:rPr lang="ru-RU" sz="2000" u="sng" dirty="0" smtClean="0"/>
              <a:t>проект «История вещей, которые нас окружают». </a:t>
            </a:r>
            <a:r>
              <a:rPr lang="ru-RU" sz="2000" b="0" dirty="0" smtClean="0"/>
              <a:t>Мотивационная ситуация: у младшего воспитателя Марии Николаевны сломался пылесос, а ковры нужно чистить, что же делать, как люди раньше обходились без бытовых помощников, об истории каких вещей вы бы хотели узнать? </a:t>
            </a:r>
            <a:endParaRPr lang="ru-RU" sz="2000" b="0" dirty="0"/>
          </a:p>
        </p:txBody>
      </p:sp>
      <p:sp>
        <p:nvSpPr>
          <p:cNvPr id="5" name="Стрелка вниз 4"/>
          <p:cNvSpPr/>
          <p:nvPr/>
        </p:nvSpPr>
        <p:spPr>
          <a:xfrm>
            <a:off x="3995936" y="5013176"/>
            <a:ext cx="864096" cy="555328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51520" y="210736"/>
            <a:ext cx="8676456" cy="76999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 smtClean="0"/>
              <a:t>Пример </a:t>
            </a:r>
            <a:r>
              <a:rPr lang="ru-RU" sz="2000" i="1" dirty="0" smtClean="0"/>
              <a:t>(выбор  темы проекта, 1 этап проектирования)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158484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Пример </a:t>
            </a:r>
            <a:r>
              <a:rPr lang="ru-RU" sz="2400" dirty="0" smtClean="0"/>
              <a:t>(Итоговое  мероприятие)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980728"/>
            <a:ext cx="7920880" cy="5112568"/>
          </a:xfrm>
          <a:solidFill>
            <a:schemeClr val="bg1"/>
          </a:solidFill>
          <a:ln w="38100">
            <a:noFill/>
          </a:ln>
        </p:spPr>
        <p:txBody>
          <a:bodyPr>
            <a:noAutofit/>
          </a:bodyPr>
          <a:lstStyle/>
          <a:p>
            <a:r>
              <a:rPr lang="ru-RU" sz="2400" dirty="0" smtClean="0"/>
              <a:t>Проект «Комната для куклы Маши»</a:t>
            </a:r>
          </a:p>
          <a:p>
            <a:pPr marL="0" indent="0"/>
            <a:r>
              <a:rPr lang="ru-RU" sz="2400" b="0" dirty="0" smtClean="0"/>
              <a:t>Результат: макет комнаты наполненной самодельной мебелью (оригами), коврами (аппликация), посудой (пластилин, солёное тесто)… Комната и кукла Маша  соответственного размера. </a:t>
            </a:r>
          </a:p>
          <a:p>
            <a:pPr marL="0" indent="0"/>
            <a:r>
              <a:rPr lang="ru-RU" sz="2400" b="0" dirty="0" smtClean="0"/>
              <a:t>Итоговое мероприятие: режиссерская игра «Новоселье» (в форме НОД).</a:t>
            </a:r>
          </a:p>
          <a:p>
            <a:r>
              <a:rPr lang="ru-RU" sz="2400" dirty="0" smtClean="0"/>
              <a:t>Проект «</a:t>
            </a:r>
            <a:r>
              <a:rPr lang="ru-RU" sz="2400" dirty="0"/>
              <a:t>И</a:t>
            </a:r>
            <a:r>
              <a:rPr lang="ru-RU" sz="2400" dirty="0" smtClean="0"/>
              <a:t>стория вещей»</a:t>
            </a:r>
          </a:p>
          <a:p>
            <a:pPr marL="0" indent="0"/>
            <a:r>
              <a:rPr lang="ru-RU" sz="2400" b="0" dirty="0" smtClean="0"/>
              <a:t>Результат: самодельная книга «История  господина Утюга», альбом «Путешествие во времени», организация мини-музея одной вещи, презентация в виде рассказа, театрализованной постановки и т.д.</a:t>
            </a:r>
            <a:endParaRPr lang="ru-RU" sz="2400" b="0" dirty="0"/>
          </a:p>
        </p:txBody>
      </p:sp>
    </p:spTree>
    <p:extLst>
      <p:ext uri="{BB962C8B-B14F-4D97-AF65-F5344CB8AC3E}">
        <p14:creationId xmlns:p14="http://schemas.microsoft.com/office/powerpoint/2010/main" val="281523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520940" cy="548640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Пример </a:t>
            </a:r>
            <a:r>
              <a:rPr lang="ru-RU" sz="2400" dirty="0" smtClean="0"/>
              <a:t>(Планирование)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9483933"/>
              </p:ext>
            </p:extLst>
          </p:nvPr>
        </p:nvGraphicFramePr>
        <p:xfrm>
          <a:off x="323528" y="908720"/>
          <a:ext cx="8352928" cy="56107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1656184"/>
                <a:gridCol w="2304256"/>
              </a:tblGrid>
              <a:tr h="36307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ОДРМ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СД</a:t>
                      </a:r>
                      <a:endParaRPr lang="ru-RU" dirty="0"/>
                    </a:p>
                  </a:txBody>
                  <a:tcPr/>
                </a:tc>
              </a:tr>
              <a:tr h="2010504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Понедельник</a:t>
                      </a:r>
                    </a:p>
                    <a:p>
                      <a:r>
                        <a:rPr lang="ru-RU" sz="1200" dirty="0" smtClean="0"/>
                        <a:t>Утро: мотивационная ситуация, беседа, заполнение карты идей</a:t>
                      </a:r>
                    </a:p>
                    <a:p>
                      <a:r>
                        <a:rPr lang="ru-RU" sz="1200" dirty="0" smtClean="0"/>
                        <a:t>Коммуникативная деятельность: составление описательного рассказа по серии картинок «Мебель»; составление описательного рассказа о реальном предмете; разучивание загадок, стихов и скороговорок; словесные игры.</a:t>
                      </a:r>
                    </a:p>
                    <a:p>
                      <a:r>
                        <a:rPr lang="ru-RU" sz="1200" dirty="0" smtClean="0"/>
                        <a:t>Продуктивная деятельность:</a:t>
                      </a:r>
                    </a:p>
                    <a:p>
                      <a:r>
                        <a:rPr lang="ru-RU" sz="1200" dirty="0" smtClean="0"/>
                        <a:t>Конструирование из бумаги (оригами, «Кухонный стол и табуретки»)</a:t>
                      </a:r>
                    </a:p>
                    <a:p>
                      <a:r>
                        <a:rPr lang="ru-RU" sz="1200" dirty="0" smtClean="0"/>
                        <a:t>Лепка: «Посуда»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Чтение Х/л: </a:t>
                      </a:r>
                    </a:p>
                    <a:p>
                      <a:r>
                        <a:rPr lang="ru-RU" sz="1200" dirty="0" smtClean="0"/>
                        <a:t>Безопасность</a:t>
                      </a:r>
                    </a:p>
                    <a:p>
                      <a:r>
                        <a:rPr lang="ru-RU" sz="1200" dirty="0" smtClean="0"/>
                        <a:t>Социализация </a:t>
                      </a:r>
                    </a:p>
                    <a:p>
                      <a:r>
                        <a:rPr lang="ru-RU" sz="1200" dirty="0" smtClean="0"/>
                        <a:t>Игра</a:t>
                      </a:r>
                    </a:p>
                    <a:p>
                      <a:r>
                        <a:rPr lang="ru-RU" sz="1200" dirty="0" smtClean="0"/>
                        <a:t>Музыка</a:t>
                      </a:r>
                    </a:p>
                    <a:p>
                      <a:r>
                        <a:rPr lang="ru-RU" sz="1200" dirty="0" smtClean="0"/>
                        <a:t>Здоровье</a:t>
                      </a:r>
                    </a:p>
                    <a:p>
                      <a:r>
                        <a:rPr lang="ru-RU" sz="1200" dirty="0" smtClean="0"/>
                        <a:t>Физическая культура</a:t>
                      </a:r>
                    </a:p>
                    <a:p>
                      <a:r>
                        <a:rPr lang="ru-RU" sz="1200" dirty="0" smtClean="0"/>
                        <a:t>Труд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ru-RU" sz="1300" dirty="0" smtClean="0"/>
                        <a:t>Наполнение образовательных центров</a:t>
                      </a:r>
                      <a:endParaRPr lang="ru-RU" sz="1300" dirty="0"/>
                    </a:p>
                    <a:p>
                      <a:r>
                        <a:rPr lang="ru-RU" sz="1300" dirty="0" smtClean="0"/>
                        <a:t>Организация работы творческой мастерской «</a:t>
                      </a:r>
                      <a:r>
                        <a:rPr lang="ru-RU" sz="1300" dirty="0" err="1" smtClean="0"/>
                        <a:t>Самоделкино</a:t>
                      </a:r>
                      <a:r>
                        <a:rPr lang="ru-RU" sz="1300" dirty="0" smtClean="0"/>
                        <a:t>», научно-исследовательской лаборатории </a:t>
                      </a:r>
                      <a:r>
                        <a:rPr lang="ru-RU" sz="1300" dirty="0" err="1" smtClean="0"/>
                        <a:t>Знайкина</a:t>
                      </a:r>
                      <a:r>
                        <a:rPr lang="ru-RU" sz="1300" dirty="0" smtClean="0"/>
                        <a:t> (НИЛЗ)</a:t>
                      </a:r>
                      <a:endParaRPr lang="ru-RU" sz="1300" dirty="0"/>
                    </a:p>
                    <a:p>
                      <a:r>
                        <a:rPr lang="ru-RU" sz="1300" dirty="0" smtClean="0"/>
                        <a:t>Ежедневные</a:t>
                      </a:r>
                      <a:r>
                        <a:rPr lang="ru-RU" sz="1300" baseline="0" dirty="0" smtClean="0"/>
                        <a:t> утренние и вечерние кружки</a:t>
                      </a:r>
                      <a:endParaRPr lang="ru-RU" sz="1300" dirty="0"/>
                    </a:p>
                  </a:txBody>
                  <a:tcPr/>
                </a:tc>
              </a:tr>
              <a:tr h="800049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Вторник</a:t>
                      </a:r>
                    </a:p>
                    <a:p>
                      <a:r>
                        <a:rPr lang="ru-RU" sz="1200" dirty="0" smtClean="0"/>
                        <a:t>Познавательно-исследовательская деятельность (мир природы): </a:t>
                      </a:r>
                      <a:r>
                        <a:rPr lang="ru-RU" sz="1200" smtClean="0"/>
                        <a:t>«Деревья,</a:t>
                      </a:r>
                      <a:r>
                        <a:rPr lang="ru-RU" sz="1200" baseline="0" smtClean="0"/>
                        <a:t> </a:t>
                      </a:r>
                      <a:r>
                        <a:rPr lang="ru-RU" sz="1200" smtClean="0"/>
                        <a:t> </a:t>
                      </a:r>
                      <a:r>
                        <a:rPr lang="ru-RU" sz="1200" dirty="0" smtClean="0"/>
                        <a:t>предметы из дерева, почему мебель делают деревянной»; экскурсия в 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1061055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Среда</a:t>
                      </a:r>
                    </a:p>
                    <a:p>
                      <a:r>
                        <a:rPr lang="ru-RU" sz="1200" dirty="0" smtClean="0"/>
                        <a:t>Познавательно-исследовательская деятельность (развитие</a:t>
                      </a:r>
                      <a:r>
                        <a:rPr lang="ru-RU" sz="1200" baseline="0" dirty="0" smtClean="0"/>
                        <a:t> математических представлений): счёт до 5 , сравнение предметов мебели по высоте, ширине</a:t>
                      </a:r>
                    </a:p>
                    <a:p>
                      <a:r>
                        <a:rPr lang="ru-RU" sz="1200" baseline="0" dirty="0" smtClean="0"/>
                        <a:t>Продуктивная деятельность: рисование « Украсим коврик»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868135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Четверг</a:t>
                      </a:r>
                    </a:p>
                    <a:p>
                      <a:r>
                        <a:rPr lang="ru-RU" sz="1200" dirty="0" smtClean="0"/>
                        <a:t>Познавательно-исследовательская</a:t>
                      </a:r>
                      <a:r>
                        <a:rPr lang="ru-RU" sz="1200" baseline="0" dirty="0" smtClean="0"/>
                        <a:t> (опытно-экспериментальная) деятельность: сравнение нескольких деревянных пластин; игра-экспериментирование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82297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Пятница</a:t>
                      </a:r>
                    </a:p>
                    <a:p>
                      <a:r>
                        <a:rPr lang="ru-RU" sz="1200" dirty="0" smtClean="0"/>
                        <a:t>Продуктивная деятельность: аппликация «Украсим мебель»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295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Карта  коллективной деятельности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5747869"/>
              </p:ext>
            </p:extLst>
          </p:nvPr>
        </p:nvGraphicFramePr>
        <p:xfrm>
          <a:off x="395536" y="1556792"/>
          <a:ext cx="8352928" cy="4618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2088232"/>
                <a:gridCol w="2088232"/>
                <a:gridCol w="2088232"/>
              </a:tblGrid>
              <a:tr h="223224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Игровая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Двигательная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Коммуникативная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Трудовая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38650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Познавательно-исследовательская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Изобразительная</a:t>
                      </a:r>
                      <a:endParaRPr lang="ru-RU" b="1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Конструирование</a:t>
                      </a:r>
                      <a:endParaRPr lang="ru-RU" b="1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Восприятие художественной литературы/фольклора</a:t>
                      </a:r>
                      <a:endParaRPr lang="ru-RU" b="1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143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65760"/>
            <a:ext cx="8064896" cy="548640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dirty="0"/>
              <a:t>«Пять строчек по правилам» или </a:t>
            </a:r>
            <a:r>
              <a:rPr lang="ru-RU" dirty="0" err="1"/>
              <a:t>синквейн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06467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2800" dirty="0"/>
              <a:t>1 строчка </a:t>
            </a:r>
            <a:r>
              <a:rPr lang="ru-RU" sz="2800" b="0" dirty="0"/>
              <a:t>– </a:t>
            </a:r>
            <a:r>
              <a:rPr lang="ru-RU" sz="2800" b="0" dirty="0" smtClean="0"/>
              <a:t>название темы; </a:t>
            </a:r>
            <a:endParaRPr lang="ru-RU" sz="2800" b="0" dirty="0"/>
          </a:p>
          <a:p>
            <a:r>
              <a:rPr lang="ru-RU" sz="2800" dirty="0"/>
              <a:t>2 строчка </a:t>
            </a:r>
            <a:r>
              <a:rPr lang="ru-RU" sz="2800" b="0" dirty="0"/>
              <a:t>– </a:t>
            </a:r>
            <a:r>
              <a:rPr lang="ru-RU" sz="2800" b="0" dirty="0" smtClean="0"/>
              <a:t>определение </a:t>
            </a:r>
            <a:r>
              <a:rPr lang="ru-RU" sz="2800" b="0" dirty="0"/>
              <a:t>темы в двух прилагательных или </a:t>
            </a:r>
            <a:r>
              <a:rPr lang="ru-RU" sz="2800" b="0" dirty="0" smtClean="0"/>
              <a:t>причастиях; </a:t>
            </a:r>
            <a:endParaRPr lang="ru-RU" sz="2800" b="0" dirty="0"/>
          </a:p>
          <a:p>
            <a:r>
              <a:rPr lang="ru-RU" sz="2800" dirty="0"/>
              <a:t>3 строчка </a:t>
            </a:r>
            <a:r>
              <a:rPr lang="ru-RU" sz="2800" b="0" dirty="0"/>
              <a:t>– </a:t>
            </a:r>
            <a:r>
              <a:rPr lang="ru-RU" sz="2800" b="0" dirty="0" smtClean="0"/>
              <a:t>три </a:t>
            </a:r>
            <a:r>
              <a:rPr lang="ru-RU" sz="2800" b="0" dirty="0"/>
              <a:t>глагола, показывающие действие в рамках </a:t>
            </a:r>
            <a:r>
              <a:rPr lang="ru-RU" sz="2800" b="0" dirty="0" smtClean="0"/>
              <a:t>темы;</a:t>
            </a:r>
            <a:endParaRPr lang="ru-RU" sz="2800" b="0" dirty="0"/>
          </a:p>
          <a:p>
            <a:r>
              <a:rPr lang="ru-RU" sz="2800" dirty="0"/>
              <a:t>4 строчка </a:t>
            </a:r>
            <a:r>
              <a:rPr lang="ru-RU" sz="2800" b="0" dirty="0"/>
              <a:t>– фраза из четырех слов, оказывающая отношение автора к </a:t>
            </a:r>
            <a:r>
              <a:rPr lang="ru-RU" sz="2800" b="0" dirty="0" smtClean="0"/>
              <a:t>теме;</a:t>
            </a:r>
            <a:endParaRPr lang="ru-RU" sz="2800" b="0" dirty="0"/>
          </a:p>
          <a:p>
            <a:r>
              <a:rPr lang="ru-RU" sz="2800" dirty="0"/>
              <a:t>5 строчка </a:t>
            </a:r>
            <a:r>
              <a:rPr lang="ru-RU" sz="2800" b="0" dirty="0"/>
              <a:t>– завершение темы, синоним первого слова, выраженный любой частью речи.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856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Проект решения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4992668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ru-RU" sz="2400" b="0" dirty="0"/>
              <a:t>1.	Воспитателям второй младшей, средней, старшей и подготовительной к школе групп разработать  план/матрицу проекта, тема на выбор (исходя из потребностей и интересов детей данной группы). </a:t>
            </a:r>
            <a:r>
              <a:rPr lang="ru-RU" sz="2400" b="0" dirty="0" smtClean="0"/>
              <a:t>Срок – до …</a:t>
            </a:r>
            <a:endParaRPr lang="ru-RU" sz="2400" b="0" dirty="0"/>
          </a:p>
          <a:p>
            <a:r>
              <a:rPr lang="ru-RU" sz="2400" b="0" dirty="0"/>
              <a:t>2.	Представить свои разработки в виде презентаций на заключительном  занятии семинара-практикума «Проектные технологии в работе с детьми дошкольного возраста</a:t>
            </a:r>
            <a:r>
              <a:rPr lang="ru-RU" sz="2400" b="0" dirty="0" smtClean="0"/>
              <a:t>». Дата - …</a:t>
            </a:r>
            <a:endParaRPr lang="ru-RU" sz="2400" b="0" dirty="0"/>
          </a:p>
          <a:p>
            <a:pPr marL="354013" indent="-354013">
              <a:buAutoNum type="arabicPeriod" startAt="3"/>
            </a:pPr>
            <a:r>
              <a:rPr lang="ru-RU" sz="2400" b="0" dirty="0" smtClean="0"/>
              <a:t>Лучшие </a:t>
            </a:r>
            <a:r>
              <a:rPr lang="ru-RU" sz="2400" b="0" dirty="0"/>
              <a:t>разработки проектов, апробированные в практической деятельности включить в методичку «Проект – от теории к практике</a:t>
            </a:r>
            <a:r>
              <a:rPr lang="ru-RU" sz="2400" b="0" dirty="0" smtClean="0"/>
              <a:t>».</a:t>
            </a:r>
          </a:p>
          <a:p>
            <a:pPr marL="0" indent="354013"/>
            <a:r>
              <a:rPr lang="ru-RU" sz="2400" b="0" dirty="0" smtClean="0"/>
              <a:t>Ответственный  - …  Срок - …</a:t>
            </a:r>
            <a:endParaRPr lang="ru-RU" sz="2400" b="0" dirty="0"/>
          </a:p>
        </p:txBody>
      </p:sp>
    </p:spTree>
    <p:extLst>
      <p:ext uri="{BB962C8B-B14F-4D97-AF65-F5344CB8AC3E}">
        <p14:creationId xmlns:p14="http://schemas.microsoft.com/office/powerpoint/2010/main" val="338157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48680"/>
            <a:ext cx="7920880" cy="4320480"/>
          </a:xfrm>
        </p:spPr>
        <p:txBody>
          <a:bodyPr>
            <a:noAutofit/>
          </a:bodyPr>
          <a:lstStyle/>
          <a:p>
            <a:pPr marL="0" indent="0" algn="ctr"/>
            <a:r>
              <a:rPr lang="ru-RU" sz="3600" dirty="0" smtClean="0"/>
              <a:t>«Дети охотно всегда чем-нибудь занимаются, это весьма полезно, а потому не только не следует этому мешать, но нужно принимать меры к тому, чтобы у них всегда было что делать».</a:t>
            </a:r>
          </a:p>
          <a:p>
            <a:r>
              <a:rPr lang="ru-RU" sz="3200" b="0" dirty="0" smtClean="0"/>
              <a:t>                                              Я.А. Коменский</a:t>
            </a:r>
            <a:endParaRPr lang="ru-RU" sz="3200" b="0" dirty="0"/>
          </a:p>
        </p:txBody>
      </p:sp>
    </p:spTree>
    <p:extLst>
      <p:ext uri="{BB962C8B-B14F-4D97-AF65-F5344CB8AC3E}">
        <p14:creationId xmlns:p14="http://schemas.microsoft.com/office/powerpoint/2010/main" val="373955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1008</TotalTime>
  <Words>2308</Words>
  <Application>Microsoft Office PowerPoint</Application>
  <PresentationFormat>Экран (4:3)</PresentationFormat>
  <Paragraphs>295</Paragraphs>
  <Slides>32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Углы</vt:lpstr>
      <vt:lpstr>Проектные технологии в работе с детьми дошкольного возраста</vt:lpstr>
      <vt:lpstr>Презентация PowerPoint</vt:lpstr>
      <vt:lpstr>Технологии  деятельностного  типа</vt:lpstr>
      <vt:lpstr> давайте  подумаем  вместе…</vt:lpstr>
      <vt:lpstr>Компоненты деятельности в разных подходах</vt:lpstr>
      <vt:lpstr> давайте  подумаем  вместе…</vt:lpstr>
      <vt:lpstr>Историческая справка</vt:lpstr>
      <vt:lpstr>Презентация PowerPoint</vt:lpstr>
      <vt:lpstr>Важно!   Главная идея метода проектов</vt:lpstr>
      <vt:lpstr>Виды проектов</vt:lpstr>
      <vt:lpstr>Уровни развития проектной деятельности  (Е. Евдокимова) </vt:lpstr>
      <vt:lpstr>Подражательно-исполнительский (от 3,5 – 4 до 5 лет)</vt:lpstr>
      <vt:lpstr>Развивающий (конец 5-ого года жизни) </vt:lpstr>
      <vt:lpstr>Творческий (конец 6 – 7-ой год жизни)</vt:lpstr>
      <vt:lpstr>Длительность проекта</vt:lpstr>
      <vt:lpstr>Этапы проекта</vt:lpstr>
      <vt:lpstr> давайте  подумаем  вместе…</vt:lpstr>
      <vt:lpstr>Типы мотивации</vt:lpstr>
      <vt:lpstr> давайте  подумаем  вместе…</vt:lpstr>
      <vt:lpstr>Алгоритм проектной деятельности</vt:lpstr>
      <vt:lpstr>Карта детских идей</vt:lpstr>
      <vt:lpstr>Презентация PowerPoint</vt:lpstr>
      <vt:lpstr>Результат, как Продукт детской деятельности</vt:lpstr>
      <vt:lpstr>Система педагогического планирования</vt:lpstr>
      <vt:lpstr>календарно-тематический план (проект) </vt:lpstr>
      <vt:lpstr>Формулировка идеи, выдвижение гипотезы (не обязательно), определение результата (обязательно!)</vt:lpstr>
      <vt:lpstr>Пример (Итоговое  мероприятие)</vt:lpstr>
      <vt:lpstr>Пример (Планирование)</vt:lpstr>
      <vt:lpstr>Карта  коллективной деятельности</vt:lpstr>
      <vt:lpstr>«Пять строчек по правилам» или синквейн</vt:lpstr>
      <vt:lpstr>Проект решения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</cp:lastModifiedBy>
  <cp:revision>59</cp:revision>
  <dcterms:modified xsi:type="dcterms:W3CDTF">2014-02-04T13:14:13Z</dcterms:modified>
</cp:coreProperties>
</file>