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6" r:id="rId2"/>
    <p:sldId id="368" r:id="rId3"/>
    <p:sldId id="376" r:id="rId4"/>
    <p:sldId id="375" r:id="rId5"/>
    <p:sldId id="330" r:id="rId6"/>
    <p:sldId id="370" r:id="rId7"/>
    <p:sldId id="334" r:id="rId8"/>
    <p:sldId id="337" r:id="rId9"/>
    <p:sldId id="336" r:id="rId10"/>
    <p:sldId id="333" r:id="rId11"/>
    <p:sldId id="332" r:id="rId12"/>
    <p:sldId id="335" r:id="rId13"/>
    <p:sldId id="329" r:id="rId14"/>
    <p:sldId id="286" r:id="rId15"/>
    <p:sldId id="281" r:id="rId16"/>
    <p:sldId id="279" r:id="rId17"/>
    <p:sldId id="280" r:id="rId18"/>
    <p:sldId id="381" r:id="rId19"/>
    <p:sldId id="382" r:id="rId20"/>
    <p:sldId id="283" r:id="rId21"/>
    <p:sldId id="288" r:id="rId22"/>
    <p:sldId id="287" r:id="rId23"/>
    <p:sldId id="377" r:id="rId24"/>
    <p:sldId id="371" r:id="rId25"/>
    <p:sldId id="341" r:id="rId26"/>
    <p:sldId id="292" r:id="rId27"/>
    <p:sldId id="378" r:id="rId28"/>
    <p:sldId id="272" r:id="rId29"/>
    <p:sldId id="340" r:id="rId30"/>
    <p:sldId id="346" r:id="rId31"/>
    <p:sldId id="339" r:id="rId32"/>
    <p:sldId id="360" r:id="rId33"/>
    <p:sldId id="311" r:id="rId34"/>
    <p:sldId id="350" r:id="rId35"/>
    <p:sldId id="383" r:id="rId36"/>
    <p:sldId id="365" r:id="rId37"/>
    <p:sldId id="367" r:id="rId38"/>
    <p:sldId id="385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1C2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3" autoAdjust="0"/>
    <p:restoredTop sz="92958" autoAdjust="0"/>
  </p:normalViewPr>
  <p:slideViewPr>
    <p:cSldViewPr>
      <p:cViewPr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B97EE-F302-4F2A-B59F-FE74FFBCE986}" type="datetimeFigureOut">
              <a:rPr lang="ru-RU" smtClean="0"/>
              <a:t>02.10.2013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AA5D6-954A-437D-B9C7-C5E9BA49D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46456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972AF-71BF-4766-932A-056D98E36449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33289-D2EF-4A5F-82FB-43D4D64A6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27691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94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136A53-C304-437B-AC86-D088F13D1C93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C59B1F-6A75-4BCC-AE8D-2C6DAC106FD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trips dir="r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3.gif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36.jpeg"/><Relationship Id="rId4" Type="http://schemas.openxmlformats.org/officeDocument/2006/relationships/hyperlink" Target="http://www.saga.ua/modules/gallery/albums/85/07cd26c9c7d9f61cb93d4cd7624018c7_big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40.png"/><Relationship Id="rId4" Type="http://schemas.openxmlformats.org/officeDocument/2006/relationships/hyperlink" Target="http://www.e1.ru/news/images/270/497/270497/indon_map.gi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5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урока:             «Мировой океан – </a:t>
            </a:r>
            <a:br>
              <a:rPr lang="ru-RU" dirty="0" smtClean="0"/>
            </a:br>
            <a:r>
              <a:rPr lang="ru-RU" dirty="0" smtClean="0"/>
              <a:t>часть гидросферы»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3" y="3789040"/>
            <a:ext cx="7854696" cy="1440160"/>
          </a:xfrm>
        </p:spPr>
        <p:txBody>
          <a:bodyPr>
            <a:normAutofit fontScale="92500" lnSpcReduction="20000"/>
          </a:bodyPr>
          <a:lstStyle/>
          <a:p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Урок - МАРАФОН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Обобщение и проверка знаний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Рисунок 4" descr="C:\Documents and Settings\Юля\Мои документы\Мои рисунки\Безымянный 555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500034" y="571480"/>
            <a:ext cx="2286016" cy="2071702"/>
          </a:xfrm>
          <a:prstGeom prst="rect">
            <a:avLst/>
          </a:prstGeom>
          <a:noFill/>
          <a:ln w="4445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923928" y="5714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КОУ Омской области «Специальная (коррекционная) общеобразовательная школа-интернат №15 </a:t>
            </a:r>
            <a:r>
              <a:rPr lang="en-US" dirty="0"/>
              <a:t>II </a:t>
            </a:r>
            <a:r>
              <a:rPr lang="ru-RU" dirty="0"/>
              <a:t>вида»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53732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Автор-составитель: </a:t>
            </a:r>
            <a:r>
              <a:rPr lang="ru-RU" b="1" dirty="0" smtClean="0"/>
              <a:t>учитель географии Ивлева Юлия Анатольевна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6237312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Омск - 2013</a:t>
            </a:r>
            <a:endParaRPr lang="ru-RU" dirty="0"/>
          </a:p>
        </p:txBody>
      </p:sp>
      <p:pic>
        <p:nvPicPr>
          <p:cNvPr id="1026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938962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Что такое марафон?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3891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+mj-lt"/>
              </a:rPr>
              <a:t>Марафон </a:t>
            </a:r>
            <a:r>
              <a:rPr lang="ru-RU" sz="3200" dirty="0" smtClean="0">
                <a:latin typeface="+mj-lt"/>
              </a:rPr>
              <a:t>– это географическое название древнегреческого поселения около города Афины. Балканский полуостров.</a:t>
            </a:r>
          </a:p>
          <a:p>
            <a:pPr>
              <a:buNone/>
            </a:pPr>
            <a:endParaRPr lang="ru-RU" sz="3200" dirty="0" smtClean="0">
              <a:latin typeface="+mj-lt"/>
            </a:endParaRPr>
          </a:p>
          <a:p>
            <a:r>
              <a:rPr lang="ru-RU" sz="3200" b="1" dirty="0" smtClean="0">
                <a:latin typeface="+mj-lt"/>
              </a:rPr>
              <a:t> Сейчас слово «МАРАФОН»   </a:t>
            </a:r>
            <a:endParaRPr lang="ru-RU" sz="3200" dirty="0" smtClean="0">
              <a:latin typeface="+mj-lt"/>
            </a:endParaRPr>
          </a:p>
          <a:p>
            <a:pPr>
              <a:buNone/>
            </a:pPr>
            <a:r>
              <a:rPr lang="ru-RU" sz="3200" b="1" dirty="0" smtClean="0">
                <a:latin typeface="+mj-lt"/>
              </a:rPr>
              <a:t>    означает   длительный,   </a:t>
            </a:r>
            <a:endParaRPr lang="ru-RU" sz="3200" dirty="0" smtClean="0">
              <a:latin typeface="+mj-lt"/>
            </a:endParaRPr>
          </a:p>
          <a:p>
            <a:pPr>
              <a:buNone/>
            </a:pPr>
            <a:r>
              <a:rPr lang="ru-RU" sz="3200" b="1" dirty="0" smtClean="0">
                <a:latin typeface="+mj-lt"/>
              </a:rPr>
              <a:t>    напряжённый путь </a:t>
            </a:r>
            <a:endParaRPr lang="ru-RU" sz="3200" dirty="0" smtClean="0">
              <a:latin typeface="+mj-lt"/>
            </a:endParaRPr>
          </a:p>
          <a:p>
            <a:pPr>
              <a:buNone/>
            </a:pPr>
            <a:r>
              <a:rPr lang="ru-RU" sz="3200" b="1" dirty="0" smtClean="0">
                <a:latin typeface="+mj-lt"/>
              </a:rPr>
              <a:t>    для достижения цели.</a:t>
            </a:r>
            <a:endParaRPr lang="ru-RU" sz="3200" dirty="0">
              <a:latin typeface="+mj-lt"/>
            </a:endParaRPr>
          </a:p>
        </p:txBody>
      </p:sp>
      <p:pic>
        <p:nvPicPr>
          <p:cNvPr id="5" name="Picture 2" descr="C:\Users\Юля\Desktop\uchmet_120_6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857256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План  урока: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928670"/>
            <a:ext cx="8643998" cy="5929330"/>
          </a:xfr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>
            <a:normAutofit fontScale="70000" lnSpcReduction="20000"/>
          </a:bodyPr>
          <a:lstStyle/>
          <a:p>
            <a:r>
              <a:rPr lang="en-US" sz="5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</a:t>
            </a:r>
            <a:r>
              <a:rPr lang="ru-RU" sz="5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этап марафона </a:t>
            </a:r>
          </a:p>
          <a:p>
            <a:pPr>
              <a:buNone/>
            </a:pPr>
            <a:r>
              <a:rPr lang="ru-RU" sz="4600" dirty="0" smtClean="0">
                <a:latin typeface="+mj-lt"/>
              </a:rPr>
              <a:t>        </a:t>
            </a:r>
            <a:r>
              <a:rPr lang="ru-RU" sz="4600" b="1" dirty="0" smtClean="0">
                <a:latin typeface="+mj-lt"/>
              </a:rPr>
              <a:t>«Устные ответы на вопросы»</a:t>
            </a:r>
          </a:p>
          <a:p>
            <a:r>
              <a:rPr lang="en-US" sz="5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II </a:t>
            </a:r>
            <a:r>
              <a:rPr lang="ru-RU" sz="5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этап марафона  </a:t>
            </a:r>
          </a:p>
          <a:p>
            <a:pPr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   </a:t>
            </a:r>
            <a:r>
              <a:rPr lang="ru-RU" sz="4600" b="1" dirty="0" smtClean="0">
                <a:latin typeface="+mj-lt"/>
              </a:rPr>
              <a:t>«Практическая работа с картой»</a:t>
            </a:r>
          </a:p>
          <a:p>
            <a:r>
              <a:rPr lang="ru-RU" sz="4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Информационная пауза</a:t>
            </a:r>
          </a:p>
          <a:p>
            <a:r>
              <a:rPr lang="en-US" sz="5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III </a:t>
            </a:r>
            <a:r>
              <a:rPr lang="ru-RU" sz="5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этап марафона</a:t>
            </a:r>
          </a:p>
          <a:p>
            <a:pPr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   </a:t>
            </a:r>
            <a:r>
              <a:rPr lang="ru-RU" sz="4600" b="1" dirty="0" smtClean="0">
                <a:latin typeface="+mj-lt"/>
              </a:rPr>
              <a:t>«Письменное проверочное  тестирование»</a:t>
            </a:r>
          </a:p>
          <a:p>
            <a:r>
              <a:rPr lang="ru-RU" sz="4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Информационная пауза</a:t>
            </a:r>
          </a:p>
          <a:p>
            <a:r>
              <a:rPr lang="ru-RU" sz="5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Финиш марафона</a:t>
            </a:r>
          </a:p>
          <a:p>
            <a:r>
              <a:rPr lang="ru-RU" sz="4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Подведение итогов урока</a:t>
            </a:r>
          </a:p>
          <a:p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Самооценка работы на уроке</a:t>
            </a:r>
          </a:p>
          <a:p>
            <a:endParaRPr lang="ru-RU" sz="3600" dirty="0" smtClean="0">
              <a:latin typeface="+mj-lt"/>
            </a:endParaRPr>
          </a:p>
          <a:p>
            <a:endParaRPr lang="ru-RU" sz="3600" dirty="0" smtClean="0">
              <a:latin typeface="+mj-lt"/>
            </a:endParaRPr>
          </a:p>
          <a:p>
            <a:endParaRPr lang="ru-RU" sz="3600" dirty="0" smtClean="0">
              <a:latin typeface="+mj-lt"/>
            </a:endParaRPr>
          </a:p>
          <a:p>
            <a:endParaRPr lang="ru-RU" sz="3600" dirty="0" smtClean="0">
              <a:latin typeface="+mj-lt"/>
            </a:endParaRPr>
          </a:p>
          <a:p>
            <a:endParaRPr lang="ru-RU" sz="3600" dirty="0" smtClean="0">
              <a:latin typeface="+mj-lt"/>
            </a:endParaRPr>
          </a:p>
          <a:p>
            <a:endParaRPr lang="ru-RU" sz="3600" dirty="0" smtClean="0">
              <a:latin typeface="+mj-lt"/>
            </a:endParaRPr>
          </a:p>
          <a:p>
            <a:endParaRPr lang="ru-RU" sz="3600" dirty="0" smtClean="0">
              <a:latin typeface="+mj-lt"/>
            </a:endParaRPr>
          </a:p>
          <a:p>
            <a:endParaRPr lang="ru-RU" sz="3600" dirty="0" smtClean="0">
              <a:latin typeface="+mj-lt"/>
            </a:endParaRPr>
          </a:p>
          <a:p>
            <a:pPr>
              <a:buNone/>
            </a:pPr>
            <a:endParaRPr lang="ru-RU" sz="3600" dirty="0" smtClean="0">
              <a:latin typeface="+mj-lt"/>
            </a:endParaRPr>
          </a:p>
          <a:p>
            <a:pPr>
              <a:buNone/>
            </a:pPr>
            <a:endParaRPr lang="ru-RU" sz="3600" dirty="0" smtClean="0">
              <a:latin typeface="+mj-lt"/>
            </a:endParaRPr>
          </a:p>
          <a:p>
            <a:endParaRPr lang="ru-RU" sz="3600" dirty="0" smtClean="0">
              <a:latin typeface="+mj-lt"/>
            </a:endParaRPr>
          </a:p>
        </p:txBody>
      </p:sp>
      <p:pic>
        <p:nvPicPr>
          <p:cNvPr id="5" name="Picture 2" descr="C:\Users\Юля\Desktop\uchmet_120_6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938962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Цель урока: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38912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+mj-lt"/>
              </a:rPr>
              <a:t>Проверить и обобщить знания о Гидросфере и Мировом океане.</a:t>
            </a:r>
          </a:p>
          <a:p>
            <a:r>
              <a:rPr lang="ru-RU" sz="3600" dirty="0" smtClean="0">
                <a:latin typeface="+mj-lt"/>
              </a:rPr>
              <a:t>Проверить умение ориентироваться в географических терминах и картах в режиме урока-марафона.</a:t>
            </a:r>
          </a:p>
        </p:txBody>
      </p:sp>
      <p:pic>
        <p:nvPicPr>
          <p:cNvPr id="5" name="Picture 3" descr="D:\ФОТОГРАФИИ СБОРНАЯ ОБЩАЯ\ФОТОГРАФИИ новые картинки Много\Картинки МНОГО\Коллекция картинок с движениями\globes\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929198"/>
            <a:ext cx="1214446" cy="1214446"/>
          </a:xfrm>
          <a:prstGeom prst="rect">
            <a:avLst/>
          </a:prstGeom>
          <a:noFill/>
        </p:spPr>
      </p:pic>
      <p:pic>
        <p:nvPicPr>
          <p:cNvPr id="6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Юля\Мои документы\Мои рисунки\Безымянный 555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14282" y="357166"/>
            <a:ext cx="1701562" cy="1588995"/>
          </a:xfrm>
          <a:prstGeom prst="rect">
            <a:avLst/>
          </a:prstGeom>
          <a:noFill/>
          <a:ln w="4445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428604"/>
            <a:ext cx="6257940" cy="150019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</a:rPr>
              <a:t>I </a:t>
            </a:r>
            <a:r>
              <a:rPr lang="ru-RU" sz="6000" b="1" dirty="0" smtClean="0">
                <a:solidFill>
                  <a:srgbClr val="C00000"/>
                </a:solidFill>
              </a:rPr>
              <a:t>этап марафона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«Что мы знаем»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000528"/>
          </a:xfrm>
        </p:spPr>
        <p:txBody>
          <a:bodyPr/>
          <a:lstStyle/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/>
            <a:r>
              <a:rPr lang="ru-RU" sz="3600" b="1" dirty="0" smtClean="0">
                <a:latin typeface="+mj-lt"/>
              </a:rPr>
              <a:t>Отвечаем устно на вопросы о Гидросфере и Мировом океане.</a:t>
            </a:r>
            <a:endParaRPr lang="ru-RU" sz="3600" b="1" dirty="0">
              <a:latin typeface="+mj-lt"/>
            </a:endParaRPr>
          </a:p>
        </p:txBody>
      </p:sp>
      <p:pic>
        <p:nvPicPr>
          <p:cNvPr id="6" name="Picture 9" descr="j028524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714612" y="3929066"/>
            <a:ext cx="3427650" cy="25003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7" name="Picture 2" descr="C:\Users\Юля\Desktop\uchmet_120_6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07 -0.00393 L 0.75955 -0.0039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938962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Словарь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err="1" smtClean="0">
                <a:latin typeface="+mj-lt"/>
              </a:rPr>
              <a:t>Гидросфѐра</a:t>
            </a:r>
            <a:endParaRPr lang="ru-RU" sz="3600" b="1" dirty="0" smtClean="0">
              <a:latin typeface="+mj-lt"/>
            </a:endParaRPr>
          </a:p>
          <a:p>
            <a:r>
              <a:rPr lang="ru-RU" sz="3600" b="1" dirty="0" err="1" smtClean="0">
                <a:latin typeface="+mj-lt"/>
              </a:rPr>
              <a:t>Атмосфѐра</a:t>
            </a:r>
            <a:endParaRPr lang="ru-RU" sz="3600" b="1" dirty="0" smtClean="0">
              <a:latin typeface="+mj-lt"/>
            </a:endParaRPr>
          </a:p>
          <a:p>
            <a:r>
              <a:rPr lang="ru-RU" sz="3600" b="1" dirty="0" err="1" smtClean="0">
                <a:latin typeface="+mj-lt"/>
              </a:rPr>
              <a:t>Круговор</a:t>
            </a:r>
            <a:r>
              <a:rPr lang="el-GR" sz="3600" b="1" dirty="0" smtClean="0">
                <a:latin typeface="+mj-lt"/>
              </a:rPr>
              <a:t>ό</a:t>
            </a:r>
            <a:r>
              <a:rPr lang="ru-RU" sz="3600" b="1" dirty="0" smtClean="0">
                <a:latin typeface="+mj-lt"/>
              </a:rPr>
              <a:t>т</a:t>
            </a:r>
          </a:p>
          <a:p>
            <a:r>
              <a:rPr lang="ru-RU" sz="3600" b="1" dirty="0" err="1" smtClean="0">
                <a:latin typeface="+mj-lt"/>
              </a:rPr>
              <a:t>Жѝдкость</a:t>
            </a:r>
            <a:endParaRPr lang="ru-RU" sz="3600" b="1" dirty="0" smtClean="0">
              <a:latin typeface="+mj-lt"/>
            </a:endParaRPr>
          </a:p>
          <a:p>
            <a:r>
              <a:rPr lang="ru-RU" sz="3600" b="1" dirty="0" err="1" smtClean="0">
                <a:latin typeface="+mj-lt"/>
              </a:rPr>
              <a:t>Газообр</a:t>
            </a:r>
            <a:r>
              <a:rPr lang="en-US" sz="3600" b="1" dirty="0" smtClean="0">
                <a:latin typeface="+mj-lt"/>
              </a:rPr>
              <a:t>á</a:t>
            </a:r>
            <a:r>
              <a:rPr lang="ru-RU" sz="3600" b="1" dirty="0" smtClean="0">
                <a:latin typeface="+mj-lt"/>
              </a:rPr>
              <a:t>зное состояние воды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Юля\Desktop\uchmet_120_6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92869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Что называют Гидросферой?</a:t>
            </a:r>
            <a:endParaRPr lang="ru-RU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357290" y="5000636"/>
            <a:ext cx="7072362" cy="1564958"/>
          </a:xfrm>
          <a:ln w="12700">
            <a:noFill/>
          </a:ln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Водная оболочка Земли называется Гидросфера</a:t>
            </a:r>
            <a:r>
              <a:rPr lang="ru-RU" sz="4000" b="1" dirty="0" smtClean="0"/>
              <a:t>.</a:t>
            </a:r>
            <a:endParaRPr lang="ru-RU" sz="4000" b="1" dirty="0"/>
          </a:p>
        </p:txBody>
      </p:sp>
      <p:pic>
        <p:nvPicPr>
          <p:cNvPr id="7" name="Picture 2" descr="C:\Documents and Settings\Admin\Мои документы\Мои рисунки\океан, море\Земл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857488" y="1357298"/>
            <a:ext cx="3295649" cy="3423458"/>
          </a:xfrm>
          <a:prstGeom prst="rect">
            <a:avLst/>
          </a:prstGeom>
          <a:noFill/>
          <a:ln w="50800">
            <a:solidFill>
              <a:schemeClr val="bg2"/>
            </a:solidFill>
          </a:ln>
        </p:spPr>
      </p:pic>
      <p:pic>
        <p:nvPicPr>
          <p:cNvPr id="5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40" y="285728"/>
            <a:ext cx="8572560" cy="1143008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r>
              <a:rPr lang="ru-RU" sz="4800" dirty="0" smtClean="0"/>
              <a:t>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Состояние воды в Гидросфере?</a:t>
            </a:r>
            <a:endParaRPr lang="ru-RU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85786" y="4071942"/>
            <a:ext cx="7858180" cy="235745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u="sng" dirty="0" smtClean="0">
                <a:latin typeface="Arial" pitchFamily="34" charset="0"/>
                <a:cs typeface="Arial" pitchFamily="34" charset="0"/>
              </a:rPr>
              <a:t>Вода находится в трех состояниях:</a:t>
            </a:r>
          </a:p>
          <a:p>
            <a:pPr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Твёрдом – лёд, снег.</a:t>
            </a:r>
          </a:p>
          <a:p>
            <a:pPr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Жидком - вода. </a:t>
            </a:r>
          </a:p>
          <a:p>
            <a:pPr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Газообразном –  пар, туман, облака.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11" descr="D:\ФОТОГРАФИИ новые\Картинки МНОГО\природа отл\Icebergs, Portage Glacier, Alas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571612"/>
            <a:ext cx="2762271" cy="2071702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8" name="Рисунок 10" descr="D:\ФОТОГРАФИИ новые\Картинки МНОГО\природа отл\Victoria Falls, Zimbabwe, Afri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571612"/>
            <a:ext cx="2786082" cy="209042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9" name="Рисунок 12" descr="D:\ФОТОГРАФИИ новые\Картинки МНОГО\природа отл\Hayden Valley, Yellowstone National Park, Wyom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1571612"/>
            <a:ext cx="2714644" cy="2094153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10" name="Picture 2" descr="C:\Users\Юля\Desktop\uchmet_120_6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URAYCAV"/>
          <p:cNvPicPr>
            <a:picLocks noChangeAspect="1" noChangeArrowheads="1"/>
          </p:cNvPicPr>
          <p:nvPr/>
        </p:nvPicPr>
        <p:blipFill>
          <a:blip r:embed="rId3" cstate="print"/>
          <a:srcRect r="19467"/>
          <a:stretch>
            <a:fillRect/>
          </a:stretch>
        </p:blipFill>
        <p:spPr bwMode="auto">
          <a:xfrm>
            <a:off x="1857356" y="1214422"/>
            <a:ext cx="5357818" cy="4988482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857256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С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остав Гидросферы?</a:t>
            </a:r>
            <a:endParaRPr lang="ru-RU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857364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</a:rPr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2" name="Picture 2" descr="D:\ДОКУМЕНТЫ 2009-2010 сборник1\ФОТО КВН Ю,А,\ПРИРОДНЫЕ ЗОНЫ\Argentina.jpg"/>
          <p:cNvPicPr>
            <a:picLocks noChangeAspect="1" noChangeArrowheads="1"/>
          </p:cNvPicPr>
          <p:nvPr/>
        </p:nvPicPr>
        <p:blipFill>
          <a:blip r:embed="rId4" cstate="print"/>
          <a:srcRect l="10161" t="11864" r="48068" b="23729"/>
          <a:stretch>
            <a:fillRect/>
          </a:stretch>
        </p:blipFill>
        <p:spPr>
          <a:xfrm>
            <a:off x="1785918" y="1214422"/>
            <a:ext cx="5372836" cy="4857784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</p:pic>
      <p:pic>
        <p:nvPicPr>
          <p:cNvPr id="9" name="Рисунок 11" descr="D:\ФОТОГРАФИИ новые\Картинки МНОГО\природа отл\Aerial of the Copper River Delta, Alas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1214422"/>
            <a:ext cx="6153842" cy="478632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8" name="Picture 4" descr="утр роса"/>
          <p:cNvPicPr>
            <a:picLocks noChangeAspect="1" noChangeArrowheads="1"/>
          </p:cNvPicPr>
          <p:nvPr/>
        </p:nvPicPr>
        <p:blipFill>
          <a:blip r:embed="rId6" cstate="print"/>
          <a:srcRect b="1459"/>
          <a:stretch>
            <a:fillRect/>
          </a:stretch>
        </p:blipFill>
        <p:spPr>
          <a:xfrm>
            <a:off x="1214414" y="1357298"/>
            <a:ext cx="6658337" cy="4786346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</p:pic>
      <p:pic>
        <p:nvPicPr>
          <p:cNvPr id="10" name="Picture 2" descr="D:\ФОТОГРАФИИ СБОРНАЯ ОБЩАЯ\фото аромашево\101MSDCF\DSC08742.JPG"/>
          <p:cNvPicPr>
            <a:picLocks noChangeAspect="1" noChangeArrowheads="1"/>
          </p:cNvPicPr>
          <p:nvPr/>
        </p:nvPicPr>
        <p:blipFill>
          <a:blip r:embed="rId7" cstate="print"/>
          <a:srcRect r="45072" b="33417"/>
          <a:stretch>
            <a:fillRect/>
          </a:stretch>
        </p:blipFill>
        <p:spPr bwMode="auto">
          <a:xfrm>
            <a:off x="1357290" y="1285859"/>
            <a:ext cx="6143668" cy="5260675"/>
          </a:xfrm>
          <a:prstGeom prst="rect">
            <a:avLst/>
          </a:prstGeom>
          <a:noFill/>
          <a:ln w="44450">
            <a:solidFill>
              <a:schemeClr val="bg2">
                <a:lumMod val="50000"/>
              </a:schemeClr>
            </a:solidFill>
          </a:ln>
        </p:spPr>
      </p:pic>
      <p:pic>
        <p:nvPicPr>
          <p:cNvPr id="11" name="Рисунок 10" descr="D:\ФОТОГРАФИИ новые\Картинки МНОГО\природа отл\Emerald Wave, Olympic National Park, Washingto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48" y="1285860"/>
            <a:ext cx="7429552" cy="5248400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82948" name="Picture 4" descr="C:\Documents and Settings\Юля\Мои документы\Мои рисунки\Безымянный 909.bm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14480" y="1142984"/>
            <a:ext cx="6038849" cy="5499168"/>
          </a:xfrm>
          <a:prstGeom prst="rect">
            <a:avLst/>
          </a:prstGeom>
          <a:noFill/>
        </p:spPr>
      </p:pic>
      <p:pic>
        <p:nvPicPr>
          <p:cNvPr id="13" name="Picture 2" descr="C:\Users\Юля\Desktop\uchmet_120_60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500"/>
                            </p:stCondLst>
                            <p:childTnLst>
                              <p:par>
                                <p:cTn id="51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0"/>
                            </p:stCondLst>
                            <p:childTnLst>
                              <p:par>
                                <p:cTn id="61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3500"/>
                            </p:stCondLst>
                            <p:childTnLst>
                              <p:par>
                                <p:cTn id="6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10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900" b="1" dirty="0" smtClean="0">
                <a:solidFill>
                  <a:schemeClr val="accent2">
                    <a:lumMod val="50000"/>
                  </a:schemeClr>
                </a:solidFill>
              </a:rPr>
              <a:t>Как происходит Мировой круговорот воды в природе?</a:t>
            </a:r>
            <a:endParaRPr lang="ru-RU" sz="49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487" t="12236" r="2983" b="2719"/>
          <a:stretch>
            <a:fillRect/>
          </a:stretch>
        </p:blipFill>
        <p:spPr bwMode="auto">
          <a:xfrm>
            <a:off x="714348" y="1428736"/>
            <a:ext cx="7814865" cy="5143536"/>
          </a:xfrm>
          <a:prstGeom prst="rect">
            <a:avLst/>
          </a:prstGeom>
          <a:noFill/>
          <a:ln w="7620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5" name="Стрелка вверх 4"/>
          <p:cNvSpPr/>
          <p:nvPr/>
        </p:nvSpPr>
        <p:spPr>
          <a:xfrm>
            <a:off x="1500166" y="2500306"/>
            <a:ext cx="484632" cy="1285884"/>
          </a:xfrm>
          <a:prstGeom prst="upArrow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 rot="5400000">
            <a:off x="4214810" y="1285860"/>
            <a:ext cx="285752" cy="1143008"/>
          </a:xfrm>
          <a:prstGeom prst="upArrow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 rot="5400000">
            <a:off x="6572264" y="1643050"/>
            <a:ext cx="285752" cy="714380"/>
          </a:xfrm>
          <a:prstGeom prst="upArrow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rot="10800000">
            <a:off x="5643570" y="2143116"/>
            <a:ext cx="500066" cy="1143008"/>
          </a:xfrm>
          <a:prstGeom prst="upArrow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 rot="15846804">
            <a:off x="5708432" y="4937399"/>
            <a:ext cx="268016" cy="1234016"/>
          </a:xfrm>
          <a:prstGeom prst="upArrow">
            <a:avLst>
              <a:gd name="adj1" fmla="val 50000"/>
              <a:gd name="adj2" fmla="val 89951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 rot="15147929">
            <a:off x="4193230" y="3833721"/>
            <a:ext cx="352964" cy="1365364"/>
          </a:xfrm>
          <a:prstGeom prst="upArrow">
            <a:avLst>
              <a:gd name="adj1" fmla="val 50000"/>
              <a:gd name="adj2" fmla="val 89951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3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27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" presetID="27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95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95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95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95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00"/>
                            </p:stCondLst>
                            <p:childTnLst>
                              <p:par>
                                <p:cTn id="23" presetID="27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0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10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10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10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10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10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0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100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100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" descr="C:\Documents and Settings\Юля\Мои документы\Мои рисунки\Рисунок1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4090" y="0"/>
            <a:ext cx="91199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511299"/>
            <a:ext cx="8715404" cy="714356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 marL="514350" indent="-514350"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Почему «Океан» назвали «Океаном»?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8604"/>
            <a:ext cx="3643338" cy="2748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500042"/>
            <a:ext cx="3620776" cy="243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Gur031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3357562"/>
            <a:ext cx="3500430" cy="2153737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8" name="Picture 2" descr="C:\Users\Юля\Desktop\uchmet_120_6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92869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/>
              <a:t>Мировой океан и его части</a:t>
            </a:r>
            <a:endParaRPr lang="ru-RU" b="1" dirty="0"/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3214678" y="1357298"/>
            <a:ext cx="2571768" cy="1214446"/>
          </a:xfrm>
          <a:prstGeom prst="downArrowCallout">
            <a:avLst>
              <a:gd name="adj1" fmla="val 18416"/>
              <a:gd name="adj2" fmla="val 18992"/>
              <a:gd name="adj3" fmla="val 25000"/>
              <a:gd name="adj4" fmla="val 55606"/>
            </a:avLst>
          </a:prstGeom>
          <a:solidFill>
            <a:schemeClr val="bg2"/>
          </a:solidFill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Океаны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786446" y="2143116"/>
            <a:ext cx="3071834" cy="928694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Проливы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85720" y="2143116"/>
            <a:ext cx="2857520" cy="1000132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Заливы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3143240" y="2928934"/>
            <a:ext cx="2643206" cy="1071570"/>
          </a:xfrm>
          <a:prstGeom prst="downArrowCallout">
            <a:avLst/>
          </a:prstGeom>
          <a:solidFill>
            <a:schemeClr val="bg2">
              <a:lumMod val="90000"/>
            </a:schemeClr>
          </a:solidFill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Моря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41" name="Picture 1" descr="C:\Documents and Settings\Юля\Мои документы\Downloads\Фото Гидросфера\100803EUR_MSG1_cloufr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4143380"/>
            <a:ext cx="4828911" cy="2428892"/>
          </a:xfrm>
          <a:prstGeom prst="rect">
            <a:avLst/>
          </a:prstGeom>
          <a:noFill/>
          <a:ln w="41275">
            <a:solidFill>
              <a:schemeClr val="bg2">
                <a:lumMod val="50000"/>
              </a:schemeClr>
            </a:solidFill>
          </a:ln>
        </p:spPr>
      </p:pic>
      <p:pic>
        <p:nvPicPr>
          <p:cNvPr id="11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42876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Посмотри и назови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solidFill>
                  <a:srgbClr val="C00000"/>
                </a:solidFill>
              </a:rPr>
              <a:t>Дайте определение термина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71472" y="1785926"/>
            <a:ext cx="7329510" cy="478634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b="1" dirty="0" smtClean="0">
                <a:latin typeface="+mj-lt"/>
              </a:rPr>
              <a:t>Омыв</a:t>
            </a:r>
            <a:r>
              <a:rPr lang="en-US" sz="3600" b="1" dirty="0" smtClean="0">
                <a:latin typeface="+mj-lt"/>
              </a:rPr>
              <a:t>á</a:t>
            </a:r>
            <a:r>
              <a:rPr lang="ru-RU" sz="3600" b="1" dirty="0" err="1" smtClean="0">
                <a:latin typeface="+mj-lt"/>
              </a:rPr>
              <a:t>емый</a:t>
            </a:r>
            <a:r>
              <a:rPr lang="ru-RU" sz="3600" b="1" dirty="0" smtClean="0">
                <a:latin typeface="+mj-lt"/>
              </a:rPr>
              <a:t>   вод</a:t>
            </a:r>
            <a:r>
              <a:rPr lang="en-US" sz="3600" b="1" dirty="0" smtClean="0">
                <a:latin typeface="+mj-lt"/>
              </a:rPr>
              <a:t>ó</a:t>
            </a:r>
            <a:r>
              <a:rPr lang="ru-RU" sz="3600" b="1" dirty="0" err="1" smtClean="0">
                <a:latin typeface="+mj-lt"/>
              </a:rPr>
              <a:t>й</a:t>
            </a:r>
            <a:endParaRPr lang="ru-RU" sz="3600" b="1" dirty="0" smtClean="0">
              <a:latin typeface="+mj-lt"/>
            </a:endParaRPr>
          </a:p>
          <a:p>
            <a:pPr>
              <a:buNone/>
            </a:pPr>
            <a:r>
              <a:rPr lang="ru-RU" sz="3600" b="1" dirty="0" smtClean="0">
                <a:latin typeface="+mj-lt"/>
              </a:rPr>
              <a:t>В</a:t>
            </a:r>
            <a:r>
              <a:rPr lang="en-US" sz="3600" b="1" dirty="0" smtClean="0">
                <a:latin typeface="+mj-lt"/>
              </a:rPr>
              <a:t>ó</a:t>
            </a:r>
            <a:r>
              <a:rPr lang="ru-RU" sz="3600" b="1" dirty="0" err="1" smtClean="0">
                <a:latin typeface="+mj-lt"/>
              </a:rPr>
              <a:t>дное</a:t>
            </a:r>
            <a:r>
              <a:rPr lang="ru-RU" sz="3600" b="1" dirty="0" smtClean="0">
                <a:latin typeface="+mj-lt"/>
              </a:rPr>
              <a:t>   </a:t>
            </a:r>
            <a:r>
              <a:rPr lang="ru-RU" sz="3600" b="1" dirty="0" err="1" smtClean="0">
                <a:latin typeface="+mj-lt"/>
              </a:rPr>
              <a:t>простр</a:t>
            </a:r>
            <a:r>
              <a:rPr lang="en-US" sz="3600" b="1" dirty="0" smtClean="0">
                <a:latin typeface="+mj-lt"/>
              </a:rPr>
              <a:t>á</a:t>
            </a:r>
            <a:r>
              <a:rPr lang="ru-RU" sz="3600" b="1" dirty="0" err="1" smtClean="0">
                <a:latin typeface="+mj-lt"/>
              </a:rPr>
              <a:t>нство</a:t>
            </a:r>
            <a:endParaRPr lang="ru-RU" sz="3600" b="1" dirty="0" smtClean="0">
              <a:latin typeface="+mj-lt"/>
            </a:endParaRPr>
          </a:p>
          <a:p>
            <a:pPr>
              <a:buNone/>
            </a:pPr>
            <a:r>
              <a:rPr lang="ru-RU" sz="3600" b="1" dirty="0" err="1" smtClean="0">
                <a:latin typeface="+mj-lt"/>
              </a:rPr>
              <a:t>Морск</a:t>
            </a:r>
            <a:r>
              <a:rPr lang="en-US" sz="3600" b="1" dirty="0" smtClean="0">
                <a:latin typeface="+mj-lt"/>
              </a:rPr>
              <a:t>ú</a:t>
            </a:r>
            <a:r>
              <a:rPr lang="ru-RU" sz="3600" b="1" dirty="0" smtClean="0">
                <a:latin typeface="+mj-lt"/>
              </a:rPr>
              <a:t>е   орган</a:t>
            </a:r>
            <a:r>
              <a:rPr lang="en-US" sz="3600" b="1" dirty="0" smtClean="0">
                <a:latin typeface="+mj-lt"/>
              </a:rPr>
              <a:t>ú</a:t>
            </a:r>
            <a:r>
              <a:rPr lang="ru-RU" sz="3600" b="1" dirty="0" err="1" smtClean="0">
                <a:latin typeface="+mj-lt"/>
              </a:rPr>
              <a:t>змы</a:t>
            </a:r>
            <a:endParaRPr lang="ru-RU" sz="3600" b="1" dirty="0" smtClean="0">
              <a:latin typeface="+mj-lt"/>
            </a:endParaRPr>
          </a:p>
          <a:p>
            <a:pPr>
              <a:buNone/>
            </a:pPr>
            <a:r>
              <a:rPr lang="ru-RU" sz="3600" b="1" dirty="0" smtClean="0">
                <a:latin typeface="+mj-lt"/>
              </a:rPr>
              <a:t>Вдающаяся   в  с</a:t>
            </a:r>
            <a:r>
              <a:rPr lang="en-US" sz="3600" b="1" dirty="0" smtClean="0">
                <a:latin typeface="+mj-lt"/>
              </a:rPr>
              <a:t>ỳ</a:t>
            </a:r>
            <a:r>
              <a:rPr lang="ru-RU" sz="3600" b="1" dirty="0" err="1" smtClean="0">
                <a:latin typeface="+mj-lt"/>
              </a:rPr>
              <a:t>шу</a:t>
            </a:r>
            <a:endParaRPr lang="ru-RU" sz="3600" b="1" dirty="0" smtClean="0">
              <a:latin typeface="+mj-lt"/>
            </a:endParaRPr>
          </a:p>
          <a:p>
            <a:pPr>
              <a:buNone/>
            </a:pPr>
            <a:r>
              <a:rPr lang="ru-RU" sz="3600" b="1" dirty="0" err="1" smtClean="0">
                <a:latin typeface="+mj-lt"/>
              </a:rPr>
              <a:t>Сообщ</a:t>
            </a:r>
            <a:r>
              <a:rPr lang="en-US" sz="3600" b="1" dirty="0" smtClean="0">
                <a:latin typeface="+mj-lt"/>
              </a:rPr>
              <a:t>á</a:t>
            </a:r>
            <a:r>
              <a:rPr lang="ru-RU" sz="3600" b="1" dirty="0" err="1" smtClean="0">
                <a:latin typeface="+mj-lt"/>
              </a:rPr>
              <a:t>ющаяся</a:t>
            </a:r>
            <a:r>
              <a:rPr lang="ru-RU" sz="3600" b="1" dirty="0" smtClean="0">
                <a:latin typeface="+mj-lt"/>
              </a:rPr>
              <a:t>   с  оке</a:t>
            </a:r>
            <a:r>
              <a:rPr lang="en-US" sz="3600" b="1" dirty="0" smtClean="0">
                <a:latin typeface="+mj-lt"/>
              </a:rPr>
              <a:t>á</a:t>
            </a:r>
            <a:r>
              <a:rPr lang="ru-RU" sz="3600" b="1" dirty="0" smtClean="0">
                <a:latin typeface="+mj-lt"/>
              </a:rPr>
              <a:t>ном</a:t>
            </a:r>
          </a:p>
          <a:p>
            <a:pPr>
              <a:buNone/>
            </a:pPr>
            <a:r>
              <a:rPr lang="ru-RU" sz="3600" b="1" dirty="0" err="1" smtClean="0">
                <a:latin typeface="+mj-lt"/>
              </a:rPr>
              <a:t>Теч</a:t>
            </a:r>
            <a:r>
              <a:rPr lang="en-US" sz="3600" b="1" dirty="0" smtClean="0">
                <a:latin typeface="+mj-lt"/>
              </a:rPr>
              <a:t>é</a:t>
            </a:r>
            <a:r>
              <a:rPr lang="ru-RU" sz="3600" b="1" dirty="0" err="1" smtClean="0">
                <a:latin typeface="+mj-lt"/>
              </a:rPr>
              <a:t>ние</a:t>
            </a:r>
            <a:r>
              <a:rPr lang="ru-RU" sz="3600" b="1" dirty="0" smtClean="0">
                <a:latin typeface="+mj-lt"/>
              </a:rPr>
              <a:t> </a:t>
            </a:r>
          </a:p>
          <a:p>
            <a:pPr>
              <a:buNone/>
            </a:pPr>
            <a:r>
              <a:rPr lang="ru-RU" sz="3600" b="1" dirty="0" smtClean="0">
                <a:latin typeface="+mj-lt"/>
              </a:rPr>
              <a:t>Полу</a:t>
            </a:r>
            <a:r>
              <a:rPr lang="el-GR" sz="3600" b="1" dirty="0" smtClean="0">
                <a:latin typeface="+mj-lt"/>
              </a:rPr>
              <a:t>ό</a:t>
            </a:r>
            <a:r>
              <a:rPr lang="ru-RU" sz="3600" b="1" dirty="0" err="1" smtClean="0">
                <a:latin typeface="+mj-lt"/>
              </a:rPr>
              <a:t>стров</a:t>
            </a:r>
            <a:endParaRPr lang="ru-RU" sz="3600" b="1" dirty="0" smtClean="0">
              <a:latin typeface="+mj-lt"/>
            </a:endParaRPr>
          </a:p>
          <a:p>
            <a:pPr>
              <a:buNone/>
            </a:pPr>
            <a:r>
              <a:rPr lang="ru-RU" sz="3600" b="1" dirty="0" err="1" smtClean="0">
                <a:latin typeface="+mj-lt"/>
              </a:rPr>
              <a:t>Архипел</a:t>
            </a:r>
            <a:r>
              <a:rPr lang="en-US" sz="3600" b="1" dirty="0" smtClean="0">
                <a:latin typeface="+mj-lt"/>
              </a:rPr>
              <a:t>á</a:t>
            </a:r>
            <a:r>
              <a:rPr lang="ru-RU" sz="3600" b="1" dirty="0" smtClean="0">
                <a:latin typeface="+mj-lt"/>
              </a:rPr>
              <a:t>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86116" y="1500174"/>
            <a:ext cx="2214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Словарь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2" descr="C:\Users\Юля\Desktop\uchmet_120_6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Огромный участок суши, со всех сторон омыв</a:t>
            </a:r>
            <a:r>
              <a:rPr lang="en-US" sz="3600" b="1" dirty="0" smtClean="0">
                <a:solidFill>
                  <a:schemeClr val="tx1"/>
                </a:solidFill>
              </a:rPr>
              <a:t>á</a:t>
            </a:r>
            <a:r>
              <a:rPr lang="ru-RU" sz="3600" b="1" dirty="0" err="1" smtClean="0">
                <a:solidFill>
                  <a:schemeClr val="tx1"/>
                </a:solidFill>
              </a:rPr>
              <a:t>емый</a:t>
            </a:r>
            <a:r>
              <a:rPr lang="ru-RU" sz="3600" b="1" dirty="0" smtClean="0">
                <a:solidFill>
                  <a:schemeClr val="tx1"/>
                </a:solidFill>
              </a:rPr>
              <a:t> водой?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D:\ДОКУМЕНТЫ 2009-2010 сборник1\ФОТО КВН Ю,А,\Разное\flooding-cumulative-index-usa-dartmouth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28662" y="1500174"/>
            <a:ext cx="7118961" cy="4929222"/>
          </a:xfr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86050" y="2857496"/>
            <a:ext cx="3643338" cy="107157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4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материк</a:t>
            </a: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64306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Единое водное </a:t>
            </a:r>
            <a:r>
              <a:rPr lang="ru-RU" sz="3600" b="1" dirty="0" err="1" smtClean="0">
                <a:solidFill>
                  <a:schemeClr val="tx1"/>
                </a:solidFill>
              </a:rPr>
              <a:t>простр</a:t>
            </a:r>
            <a:r>
              <a:rPr lang="en-US" sz="3600" b="1" dirty="0" smtClean="0">
                <a:solidFill>
                  <a:schemeClr val="tx1"/>
                </a:solidFill>
              </a:rPr>
              <a:t>á</a:t>
            </a:r>
            <a:r>
              <a:rPr lang="ru-RU" sz="3600" b="1" dirty="0" err="1" smtClean="0">
                <a:solidFill>
                  <a:schemeClr val="tx1"/>
                </a:solidFill>
              </a:rPr>
              <a:t>нство</a:t>
            </a:r>
            <a:r>
              <a:rPr lang="ru-RU" sz="3600" b="1" dirty="0" smtClean="0">
                <a:solidFill>
                  <a:schemeClr val="tx1"/>
                </a:solidFill>
              </a:rPr>
              <a:t>, которое нигде не </a:t>
            </a:r>
            <a:r>
              <a:rPr lang="ru-RU" sz="3600" b="1" dirty="0" err="1" smtClean="0">
                <a:solidFill>
                  <a:schemeClr val="tx1"/>
                </a:solidFill>
              </a:rPr>
              <a:t>прерыв</a:t>
            </a:r>
            <a:r>
              <a:rPr lang="en-US" sz="3600" b="1" dirty="0" smtClean="0">
                <a:solidFill>
                  <a:schemeClr val="tx1"/>
                </a:solidFill>
              </a:rPr>
              <a:t>á</a:t>
            </a:r>
            <a:r>
              <a:rPr lang="ru-RU" sz="3600" b="1" dirty="0" err="1" smtClean="0">
                <a:solidFill>
                  <a:schemeClr val="tx1"/>
                </a:solidFill>
              </a:rPr>
              <a:t>ется</a:t>
            </a:r>
            <a:r>
              <a:rPr lang="ru-RU" sz="3600" b="1" dirty="0" smtClean="0">
                <a:solidFill>
                  <a:schemeClr val="tx1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Documents and Settings\Юля\Мои документы\Downloads\Фото Гидросфера\0006-006-SHtorm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357298"/>
            <a:ext cx="5167349" cy="3875511"/>
          </a:xfrm>
          <a:prstGeom prst="rect">
            <a:avLst/>
          </a:prstGeom>
          <a:noFill/>
          <a:ln w="92075">
            <a:solidFill>
              <a:schemeClr val="bg2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7158" y="1857364"/>
            <a:ext cx="2686855" cy="257809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4071942"/>
            <a:ext cx="2547090" cy="2487609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714876" y="1643050"/>
            <a:ext cx="2571768" cy="107157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3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океан</a:t>
            </a: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C:\Users\Юля\Desktop\uchmet_120_6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2500322"/>
          </a:xfrm>
        </p:spPr>
        <p:txBody>
          <a:bodyPr>
            <a:normAutofit fontScale="90000"/>
          </a:bodyPr>
          <a:lstStyle/>
          <a:p>
            <a:pPr lvl="0"/>
            <a:r>
              <a:rPr lang="ru-RU" sz="1800" dirty="0" smtClean="0"/>
              <a:t> </a:t>
            </a:r>
            <a:r>
              <a:rPr lang="ru-RU" sz="1800" b="1" i="1" dirty="0" smtClean="0"/>
              <a:t>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600" b="1" dirty="0" smtClean="0">
                <a:solidFill>
                  <a:schemeClr val="tx1"/>
                </a:solidFill>
              </a:rPr>
              <a:t>Часть океана, отделённая от него островами или полуостров</a:t>
            </a:r>
            <a:r>
              <a:rPr lang="en-US" sz="3600" b="1" dirty="0" smtClean="0">
                <a:solidFill>
                  <a:schemeClr val="tx1"/>
                </a:solidFill>
              </a:rPr>
              <a:t>á</a:t>
            </a:r>
            <a:r>
              <a:rPr lang="ru-RU" sz="3600" b="1" dirty="0" smtClean="0">
                <a:solidFill>
                  <a:schemeClr val="tx1"/>
                </a:solidFill>
              </a:rPr>
              <a:t>ми, </a:t>
            </a:r>
            <a:r>
              <a:rPr lang="ru-RU" sz="3600" b="1" dirty="0" err="1" smtClean="0">
                <a:solidFill>
                  <a:schemeClr val="tx1"/>
                </a:solidFill>
              </a:rPr>
              <a:t>отличающ</a:t>
            </a:r>
            <a:r>
              <a:rPr lang="en-US" sz="3600" b="1" dirty="0" smtClean="0">
                <a:solidFill>
                  <a:schemeClr val="tx1"/>
                </a:solidFill>
              </a:rPr>
              <a:t>á</a:t>
            </a:r>
            <a:r>
              <a:rPr lang="ru-RU" sz="3600" b="1" dirty="0" err="1" smtClean="0">
                <a:solidFill>
                  <a:schemeClr val="tx1"/>
                </a:solidFill>
              </a:rPr>
              <a:t>яся</a:t>
            </a:r>
            <a:r>
              <a:rPr lang="ru-RU" sz="3600" b="1" dirty="0" smtClean="0">
                <a:solidFill>
                  <a:schemeClr val="tx1"/>
                </a:solidFill>
              </a:rPr>
              <a:t> от океана </a:t>
            </a:r>
            <a:r>
              <a:rPr lang="ru-RU" sz="3600" b="1" dirty="0" err="1" smtClean="0">
                <a:solidFill>
                  <a:schemeClr val="tx1"/>
                </a:solidFill>
              </a:rPr>
              <a:t>св</a:t>
            </a:r>
            <a:r>
              <a:rPr lang="en-US" sz="3600" b="1" dirty="0" smtClean="0">
                <a:solidFill>
                  <a:schemeClr val="tx1"/>
                </a:solidFill>
              </a:rPr>
              <a:t>ó</a:t>
            </a:r>
            <a:r>
              <a:rPr lang="ru-RU" sz="3600" b="1" dirty="0" err="1" smtClean="0">
                <a:solidFill>
                  <a:schemeClr val="tx1"/>
                </a:solidFill>
              </a:rPr>
              <a:t>йствами</a:t>
            </a:r>
            <a:r>
              <a:rPr lang="ru-RU" sz="3600" b="1" dirty="0" smtClean="0">
                <a:solidFill>
                  <a:schemeClr val="tx1"/>
                </a:solidFill>
              </a:rPr>
              <a:t> воды,  </a:t>
            </a:r>
            <a:r>
              <a:rPr lang="ru-RU" sz="3600" b="1" dirty="0" err="1" smtClean="0">
                <a:solidFill>
                  <a:schemeClr val="tx1"/>
                </a:solidFill>
              </a:rPr>
              <a:t>теч</a:t>
            </a:r>
            <a:r>
              <a:rPr lang="en-US" sz="3600" b="1" dirty="0" smtClean="0">
                <a:solidFill>
                  <a:schemeClr val="tx1"/>
                </a:solidFill>
              </a:rPr>
              <a:t>é</a:t>
            </a:r>
            <a:r>
              <a:rPr lang="ru-RU" sz="3600" b="1" dirty="0" err="1" smtClean="0">
                <a:solidFill>
                  <a:schemeClr val="tx1"/>
                </a:solidFill>
              </a:rPr>
              <a:t>ниями</a:t>
            </a:r>
            <a:r>
              <a:rPr lang="ru-RU" sz="3600" b="1" dirty="0" smtClean="0">
                <a:solidFill>
                  <a:schemeClr val="tx1"/>
                </a:solidFill>
              </a:rPr>
              <a:t>, </a:t>
            </a:r>
            <a:r>
              <a:rPr lang="ru-RU" sz="3600" b="1" dirty="0" err="1" smtClean="0">
                <a:solidFill>
                  <a:schemeClr val="tx1"/>
                </a:solidFill>
              </a:rPr>
              <a:t>морск</a:t>
            </a:r>
            <a:r>
              <a:rPr lang="en-US" sz="3600" b="1" dirty="0" smtClean="0">
                <a:solidFill>
                  <a:schemeClr val="tx1"/>
                </a:solidFill>
              </a:rPr>
              <a:t>ú</a:t>
            </a:r>
            <a:r>
              <a:rPr lang="ru-RU" sz="3600" b="1" dirty="0" smtClean="0">
                <a:solidFill>
                  <a:schemeClr val="tx1"/>
                </a:solidFill>
              </a:rPr>
              <a:t>ми орган</a:t>
            </a:r>
            <a:r>
              <a:rPr lang="en-US" sz="3600" b="1" dirty="0" smtClean="0">
                <a:solidFill>
                  <a:schemeClr val="tx1"/>
                </a:solidFill>
              </a:rPr>
              <a:t>ú</a:t>
            </a:r>
            <a:r>
              <a:rPr lang="ru-RU" sz="3600" b="1" dirty="0" err="1" smtClean="0">
                <a:solidFill>
                  <a:schemeClr val="tx1"/>
                </a:solidFill>
              </a:rPr>
              <a:t>змами</a:t>
            </a:r>
            <a:r>
              <a:rPr lang="ru-RU" sz="3600" b="1" dirty="0" smtClean="0">
                <a:solidFill>
                  <a:schemeClr val="tx1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Documents and Settings\Юля\Мои документы\Downloads\Фото Гидросфера\5g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1928802"/>
            <a:ext cx="4779841" cy="4724076"/>
          </a:xfrm>
          <a:prstGeom prst="rect">
            <a:avLst/>
          </a:prstGeom>
          <a:noFill/>
          <a:ln w="85725">
            <a:solidFill>
              <a:schemeClr val="bg2">
                <a:lumMod val="50000"/>
              </a:schemeClr>
            </a:solidFill>
          </a:ln>
        </p:spPr>
      </p:pic>
      <p:pic>
        <p:nvPicPr>
          <p:cNvPr id="48129" name="Picture 1" descr="C:\Documents and Settings\Юля\Мои документы\Downloads\Фото Гидросфера\24031_img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928934"/>
            <a:ext cx="2904585" cy="1928826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929190" y="3643314"/>
            <a:ext cx="2571768" cy="107157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300" b="1" noProof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море</a:t>
            </a: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Юля\Desktop\uchmet_120_6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5" name="Picture 3" descr="C:\Documents and Settings\Юля\Мои документы\Downloads\Фото Гидросфера\0011-011-Zali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857364"/>
            <a:ext cx="5357850" cy="4018388"/>
          </a:xfrm>
          <a:prstGeom prst="rect">
            <a:avLst/>
          </a:prstGeom>
          <a:noFill/>
          <a:ln w="88900">
            <a:solidFill>
              <a:schemeClr val="bg2">
                <a:lumMod val="50000"/>
              </a:schemeClr>
            </a:solidFill>
          </a:ln>
        </p:spPr>
      </p:pic>
      <p:pic>
        <p:nvPicPr>
          <p:cNvPr id="3076" name="Picture 4" descr="C:\Documents and Settings\Юля\Мои документы\Downloads\Фото Гидросфера\0172.jpg"/>
          <p:cNvPicPr>
            <a:picLocks noChangeAspect="1" noChangeArrowheads="1"/>
          </p:cNvPicPr>
          <p:nvPr/>
        </p:nvPicPr>
        <p:blipFill>
          <a:blip r:embed="rId4" cstate="print"/>
          <a:srcRect l="11539" r="12019"/>
          <a:stretch>
            <a:fillRect/>
          </a:stretch>
        </p:blipFill>
        <p:spPr bwMode="auto">
          <a:xfrm>
            <a:off x="285720" y="3143248"/>
            <a:ext cx="3429024" cy="3364302"/>
          </a:xfrm>
          <a:prstGeom prst="rect">
            <a:avLst/>
          </a:prstGeom>
          <a:noFill/>
          <a:ln w="107950">
            <a:solidFill>
              <a:schemeClr val="bg1"/>
            </a:solidFill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596" y="428604"/>
            <a:ext cx="8229600" cy="1785950"/>
          </a:xfrm>
          <a:prstGeom prst="rect">
            <a:avLst/>
          </a:prstGeom>
        </p:spPr>
        <p:txBody>
          <a:bodyPr vert="horz" lIns="0" rIns="0" bIns="0" anchor="b">
            <a:normAutofit fontScale="60000" lnSpcReduction="20000"/>
          </a:bodyPr>
          <a:lstStyle/>
          <a:p>
            <a:pPr>
              <a:spcBef>
                <a:spcPct val="0"/>
              </a:spcBef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300" b="1" noProof="0" dirty="0" smtClean="0">
                <a:latin typeface="Calibri" pitchFamily="34" charset="0"/>
                <a:cs typeface="Arial" pitchFamily="34" charset="0"/>
              </a:rPr>
              <a:t>Ч</a:t>
            </a:r>
            <a:r>
              <a:rPr lang="ru-RU" sz="5300" b="1" dirty="0" err="1" smtClean="0">
                <a:latin typeface="Calibri" pitchFamily="34" charset="0"/>
                <a:cs typeface="Arial" pitchFamily="34" charset="0"/>
              </a:rPr>
              <a:t>асть</a:t>
            </a:r>
            <a:r>
              <a:rPr lang="ru-RU" sz="5300" b="1" dirty="0" smtClean="0">
                <a:latin typeface="Calibri" pitchFamily="34" charset="0"/>
                <a:cs typeface="Arial" pitchFamily="34" charset="0"/>
              </a:rPr>
              <a:t> океана, моря, вдающаяся в сушу, но свободно </a:t>
            </a:r>
            <a:r>
              <a:rPr lang="ru-RU" sz="5300" b="1" dirty="0" err="1" smtClean="0">
                <a:latin typeface="Calibri" pitchFamily="34" charset="0"/>
                <a:cs typeface="Arial" pitchFamily="34" charset="0"/>
              </a:rPr>
              <a:t>сообщ</a:t>
            </a:r>
            <a:r>
              <a:rPr lang="en-US" sz="5300" b="1" dirty="0" smtClean="0">
                <a:latin typeface="Calibri" pitchFamily="34" charset="0"/>
                <a:cs typeface="Arial" pitchFamily="34" charset="0"/>
              </a:rPr>
              <a:t>á</a:t>
            </a:r>
            <a:r>
              <a:rPr lang="ru-RU" sz="5300" b="1" dirty="0" err="1" smtClean="0">
                <a:latin typeface="Calibri" pitchFamily="34" charset="0"/>
                <a:cs typeface="Arial" pitchFamily="34" charset="0"/>
              </a:rPr>
              <a:t>ющаяся</a:t>
            </a:r>
            <a:r>
              <a:rPr lang="ru-RU" sz="5300" b="1" dirty="0" smtClean="0">
                <a:latin typeface="Calibri" pitchFamily="34" charset="0"/>
                <a:cs typeface="Arial" pitchFamily="34" charset="0"/>
              </a:rPr>
              <a:t> с океаном, морем</a:t>
            </a:r>
            <a:r>
              <a:rPr lang="ru-RU" sz="3600" b="1" dirty="0" smtClean="0">
                <a:latin typeface="Calibri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 noGrp="1"/>
          </p:cNvSpPr>
          <p:nvPr>
            <p:ph idx="1"/>
          </p:nvPr>
        </p:nvSpPr>
        <p:spPr>
          <a:xfrm>
            <a:off x="5000628" y="2786058"/>
            <a:ext cx="2000251" cy="1142994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3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залив</a:t>
            </a: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 descr="C:\Users\Юля\Desktop\uchmet_120_6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428604"/>
            <a:ext cx="8229600" cy="1785950"/>
          </a:xfrm>
          <a:prstGeom prst="rect">
            <a:avLst/>
          </a:prstGeom>
        </p:spPr>
        <p:txBody>
          <a:bodyPr vert="horz" lIns="0" rIns="0" bIns="0" anchor="b">
            <a:normAutofit fontScale="82500" lnSpcReduction="20000"/>
          </a:bodyPr>
          <a:lstStyle/>
          <a:p>
            <a:pPr>
              <a:spcBef>
                <a:spcPct val="0"/>
              </a:spcBef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ru-RU" sz="3600" b="1" dirty="0" smtClean="0">
              <a:latin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 descr="C:\Documents and Settings\Юля\Мои документы\Downloads\Фото Гидросфера\300px-Strait_of_gibralt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643050"/>
            <a:ext cx="4572032" cy="4739673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5072066" y="3357562"/>
            <a:ext cx="2714644" cy="1142994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3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про</a:t>
            </a:r>
            <a:r>
              <a:rPr kumimoji="0" lang="ru-RU" sz="1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лив</a:t>
            </a: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2910" y="285728"/>
            <a:ext cx="80724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Calibri" pitchFamily="34" charset="0"/>
              </a:rPr>
              <a:t>Узкое водное </a:t>
            </a:r>
            <a:r>
              <a:rPr lang="ru-RU" sz="3200" b="1" dirty="0" err="1" smtClean="0">
                <a:latin typeface="Calibri" pitchFamily="34" charset="0"/>
              </a:rPr>
              <a:t>простр</a:t>
            </a:r>
            <a:r>
              <a:rPr lang="en-US" sz="3200" b="1" dirty="0" smtClean="0">
                <a:latin typeface="Calibri" pitchFamily="34" charset="0"/>
              </a:rPr>
              <a:t>á</a:t>
            </a:r>
            <a:r>
              <a:rPr lang="ru-RU" sz="3200" b="1" dirty="0" err="1" smtClean="0">
                <a:latin typeface="Calibri" pitchFamily="34" charset="0"/>
              </a:rPr>
              <a:t>нство</a:t>
            </a:r>
            <a:r>
              <a:rPr lang="ru-RU" sz="3200" b="1" dirty="0" smtClean="0">
                <a:latin typeface="Calibri" pitchFamily="34" charset="0"/>
              </a:rPr>
              <a:t>, </a:t>
            </a:r>
            <a:r>
              <a:rPr lang="ru-RU" sz="3200" b="1" dirty="0" err="1" smtClean="0">
                <a:latin typeface="Calibri" pitchFamily="34" charset="0"/>
              </a:rPr>
              <a:t>огранѝченное               </a:t>
            </a:r>
            <a:r>
              <a:rPr lang="ru-RU" sz="3200" b="1" dirty="0" smtClean="0">
                <a:latin typeface="Calibri" pitchFamily="34" charset="0"/>
              </a:rPr>
              <a:t>с двух сторон берегами материк</a:t>
            </a:r>
            <a:r>
              <a:rPr lang="en-US" sz="3200" b="1" dirty="0" smtClean="0">
                <a:latin typeface="Calibri" pitchFamily="34" charset="0"/>
              </a:rPr>
              <a:t>ó</a:t>
            </a:r>
            <a:r>
              <a:rPr lang="ru-RU" sz="3200" b="1" dirty="0" smtClean="0">
                <a:latin typeface="Calibri" pitchFamily="34" charset="0"/>
              </a:rPr>
              <a:t>в или остров</a:t>
            </a:r>
            <a:r>
              <a:rPr lang="en-US" sz="3200" b="1" dirty="0" smtClean="0">
                <a:latin typeface="Calibri" pitchFamily="34" charset="0"/>
              </a:rPr>
              <a:t>ó</a:t>
            </a:r>
            <a:r>
              <a:rPr lang="ru-RU" sz="3200" b="1" dirty="0" smtClean="0">
                <a:latin typeface="Calibri" pitchFamily="34" charset="0"/>
              </a:rPr>
              <a:t>в. </a:t>
            </a:r>
            <a:endParaRPr lang="ru-RU" sz="3200" dirty="0"/>
          </a:p>
        </p:txBody>
      </p:sp>
      <p:pic>
        <p:nvPicPr>
          <p:cNvPr id="10" name="Picture 2" descr="C:\Documents and Settings\Юля\Мои документы\Downloads\Фото Гидросфера\0012-012-Proliv пролив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357430"/>
            <a:ext cx="3905017" cy="2950345"/>
          </a:xfrm>
          <a:prstGeom prst="rect">
            <a:avLst/>
          </a:prstGeom>
          <a:noFill/>
          <a:ln w="88900">
            <a:solidFill>
              <a:schemeClr val="bg2"/>
            </a:solidFill>
          </a:ln>
        </p:spPr>
      </p:pic>
      <p:pic>
        <p:nvPicPr>
          <p:cNvPr id="8" name="Picture 2" descr="C:\Users\Юля\Desktop\uchmet_120_6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428604"/>
            <a:ext cx="8229600" cy="1785950"/>
          </a:xfrm>
          <a:prstGeom prst="rect">
            <a:avLst/>
          </a:prstGeom>
        </p:spPr>
        <p:txBody>
          <a:bodyPr vert="horz" lIns="0" rIns="0" bIns="0" anchor="b">
            <a:normAutofit fontScale="82500" lnSpcReduction="20000"/>
          </a:bodyPr>
          <a:lstStyle/>
          <a:p>
            <a:pPr>
              <a:spcBef>
                <a:spcPct val="0"/>
              </a:spcBef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ru-RU" sz="3600" b="1" dirty="0" smtClean="0">
              <a:latin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214290"/>
            <a:ext cx="88582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+mj-lt"/>
              </a:rPr>
              <a:t>Самый длинный  - </a:t>
            </a:r>
            <a:r>
              <a:rPr lang="ru-RU" sz="3200" b="1" i="1" dirty="0" err="1" smtClean="0">
                <a:latin typeface="+mj-lt"/>
              </a:rPr>
              <a:t>Мозамбикский</a:t>
            </a:r>
            <a:r>
              <a:rPr lang="ru-RU" sz="3200" b="1" i="1" dirty="0" smtClean="0">
                <a:latin typeface="+mj-lt"/>
              </a:rPr>
              <a:t> пролив,  </a:t>
            </a:r>
          </a:p>
          <a:p>
            <a:r>
              <a:rPr lang="ru-RU" sz="3200" b="1" i="1" dirty="0" smtClean="0">
                <a:latin typeface="+mj-lt"/>
              </a:rPr>
              <a:t>                      длиной 1760км</a:t>
            </a:r>
            <a:r>
              <a:rPr lang="ru-RU" sz="3200" i="1" dirty="0" smtClean="0">
                <a:latin typeface="+mj-lt"/>
              </a:rPr>
              <a:t>. </a:t>
            </a:r>
          </a:p>
          <a:p>
            <a:r>
              <a:rPr lang="ru-RU" sz="3200" b="1" i="1" dirty="0" smtClean="0">
                <a:latin typeface="+mj-lt"/>
              </a:rPr>
              <a:t>Самый широкий - пролив Дрейка,                       </a:t>
            </a:r>
          </a:p>
          <a:p>
            <a:r>
              <a:rPr lang="ru-RU" sz="3200" b="1" i="1" dirty="0" smtClean="0">
                <a:latin typeface="+mj-lt"/>
              </a:rPr>
              <a:t>                       шириной 1120км и глубокий 5249м.</a:t>
            </a:r>
            <a:endParaRPr lang="ru-RU" sz="3200" b="1" dirty="0">
              <a:latin typeface="+mj-lt"/>
            </a:endParaRPr>
          </a:p>
        </p:txBody>
      </p:sp>
      <p:pic>
        <p:nvPicPr>
          <p:cNvPr id="1026" name="Picture 2" descr="C:\Documents and Settings\Юля\Рабочий стол\6533c418-8c83-43d0-9b4f-4727593eef73.jpg"/>
          <p:cNvPicPr>
            <a:picLocks noChangeAspect="1" noChangeArrowheads="1"/>
          </p:cNvPicPr>
          <p:nvPr/>
        </p:nvPicPr>
        <p:blipFill>
          <a:blip r:embed="rId3" cstate="print"/>
          <a:srcRect l="10526" t="5263" r="22369"/>
          <a:stretch>
            <a:fillRect/>
          </a:stretch>
        </p:blipFill>
        <p:spPr bwMode="auto">
          <a:xfrm>
            <a:off x="285720" y="2357429"/>
            <a:ext cx="4000528" cy="4235853"/>
          </a:xfrm>
          <a:prstGeom prst="rect">
            <a:avLst/>
          </a:prstGeom>
          <a:noFill/>
          <a:ln w="47625">
            <a:solidFill>
              <a:schemeClr val="bg2"/>
            </a:solidFill>
          </a:ln>
        </p:spPr>
      </p:pic>
      <p:pic>
        <p:nvPicPr>
          <p:cNvPr id="1027" name="Picture 3" descr="C:\Documents and Settings\Юля\Рабочий стол\650x486_1120km.jpg"/>
          <p:cNvPicPr>
            <a:picLocks noChangeAspect="1" noChangeArrowheads="1"/>
          </p:cNvPicPr>
          <p:nvPr/>
        </p:nvPicPr>
        <p:blipFill>
          <a:blip r:embed="rId4" cstate="print"/>
          <a:srcRect l="6766" t="7356" r="21263" b="4371"/>
          <a:stretch>
            <a:fillRect/>
          </a:stretch>
        </p:blipFill>
        <p:spPr bwMode="auto">
          <a:xfrm>
            <a:off x="4786314" y="2428868"/>
            <a:ext cx="3884441" cy="4143404"/>
          </a:xfrm>
          <a:prstGeom prst="rect">
            <a:avLst/>
          </a:prstGeom>
          <a:noFill/>
          <a:ln w="47625">
            <a:solidFill>
              <a:schemeClr val="accent2">
                <a:lumMod val="50000"/>
              </a:schemeClr>
            </a:solidFill>
          </a:ln>
        </p:spPr>
      </p:pic>
      <p:pic>
        <p:nvPicPr>
          <p:cNvPr id="8" name="Picture 2" descr="C:\Users\Юля\Desktop\uchmet_120_6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Picture 4" descr="COOK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2117" t="16603" r="12382" b="18770"/>
          <a:stretch>
            <a:fillRect/>
          </a:stretch>
        </p:blipFill>
        <p:spPr bwMode="auto">
          <a:xfrm>
            <a:off x="3071802" y="1714488"/>
            <a:ext cx="5786478" cy="3714776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85728"/>
            <a:ext cx="8286808" cy="2071702"/>
          </a:xfrm>
          <a:prstGeom prst="rect">
            <a:avLst/>
          </a:prstGeom>
        </p:spPr>
        <p:txBody>
          <a:bodyPr vert="horz" lIns="0" rIns="0" bIns="0" anchor="b">
            <a:normAutofit fontScale="37500" lnSpcReduction="20000"/>
          </a:bodyPr>
          <a:lstStyle/>
          <a:p>
            <a:pPr>
              <a:spcBef>
                <a:spcPct val="0"/>
              </a:spcBef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7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7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100" dirty="0" smtClean="0"/>
              <a:t> </a:t>
            </a:r>
            <a:r>
              <a:rPr lang="ru-RU" sz="8500" b="1" dirty="0" smtClean="0">
                <a:latin typeface="Calibri" pitchFamily="34" charset="0"/>
              </a:rPr>
              <a:t>Небольшой участок суши окружённый                      со всех сторон водой. </a:t>
            </a:r>
          </a:p>
          <a:p>
            <a:pPr lvl="0">
              <a:spcBef>
                <a:spcPct val="0"/>
              </a:spcBef>
            </a:pPr>
            <a:endParaRPr lang="ru-RU" sz="7100" b="1" dirty="0" smtClean="0">
              <a:latin typeface="Calibri" pitchFamily="34" charset="0"/>
            </a:endParaRPr>
          </a:p>
          <a:p>
            <a:pPr>
              <a:spcBef>
                <a:spcPct val="0"/>
              </a:spcBef>
            </a:pPr>
            <a:endParaRPr lang="ru-RU" sz="3600" b="1" dirty="0" smtClean="0">
              <a:latin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714876" y="4143380"/>
            <a:ext cx="2714644" cy="1142994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300" b="1" noProof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остров</a:t>
            </a: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Картинка 21 из 331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596" y="2643182"/>
            <a:ext cx="2357454" cy="3771926"/>
          </a:xfrm>
          <a:prstGeom prst="rect">
            <a:avLst/>
          </a:prstGeom>
          <a:noFill/>
          <a:ln w="69850">
            <a:solidFill>
              <a:schemeClr val="bg2"/>
            </a:solidFill>
          </a:ln>
        </p:spPr>
      </p:pic>
      <p:pic>
        <p:nvPicPr>
          <p:cNvPr id="10" name="Picture 2" descr="C:\Users\Юля\Desktop\uchmet_120_6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2" descr="C:\Documents and Settings\Юля\Мои документы\Downloads\Фото Гидросфера\sina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571612"/>
            <a:ext cx="5803256" cy="4357718"/>
          </a:xfrm>
          <a:prstGeom prst="rect">
            <a:avLst/>
          </a:prstGeom>
          <a:noFill/>
          <a:ln w="88900">
            <a:solidFill>
              <a:schemeClr val="bg2">
                <a:lumMod val="50000"/>
              </a:schemeClr>
            </a:solidFill>
          </a:ln>
        </p:spPr>
      </p:pic>
      <p:pic>
        <p:nvPicPr>
          <p:cNvPr id="9218" name="Picture 2" descr="C:\Documents and Settings\Юля\Мои документы\Downloads\Фото Гидросфера\0159.jpg"/>
          <p:cNvPicPr>
            <a:picLocks noChangeAspect="1" noChangeArrowheads="1"/>
          </p:cNvPicPr>
          <p:nvPr/>
        </p:nvPicPr>
        <p:blipFill>
          <a:blip r:embed="rId4" cstate="print"/>
          <a:srcRect l="24519" r="25000"/>
          <a:stretch>
            <a:fillRect/>
          </a:stretch>
        </p:blipFill>
        <p:spPr bwMode="auto">
          <a:xfrm>
            <a:off x="285720" y="2786058"/>
            <a:ext cx="2500330" cy="3714750"/>
          </a:xfrm>
          <a:prstGeom prst="rect">
            <a:avLst/>
          </a:prstGeom>
          <a:noFill/>
          <a:ln w="85725">
            <a:solidFill>
              <a:schemeClr val="bg1"/>
            </a:solidFill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34" y="500042"/>
            <a:ext cx="8286808" cy="1500198"/>
          </a:xfrm>
          <a:prstGeom prst="rect">
            <a:avLst/>
          </a:prstGeom>
        </p:spPr>
        <p:txBody>
          <a:bodyPr vert="horz" lIns="0" rIns="0" bIns="0" anchor="b">
            <a:normAutofit fontScale="25000" lnSpcReduction="20000"/>
          </a:bodyPr>
          <a:lstStyle/>
          <a:p>
            <a:pPr>
              <a:spcBef>
                <a:spcPct val="0"/>
              </a:spcBef>
            </a:pPr>
            <a:r>
              <a:rPr kumimoji="0" lang="ru-RU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2800" dirty="0" smtClean="0"/>
              <a:t> </a:t>
            </a:r>
            <a:r>
              <a:rPr lang="ru-RU" sz="12800" b="1" dirty="0" smtClean="0">
                <a:latin typeface="+mj-lt"/>
              </a:rPr>
              <a:t>Участок материка и острова, глубоко вдающийся в океан и окружённый с трех сторон водой. </a:t>
            </a:r>
            <a:r>
              <a:rPr lang="ru-RU" sz="9800" b="1" dirty="0" smtClean="0">
                <a:latin typeface="+mj-lt"/>
              </a:rPr>
              <a:t> </a:t>
            </a:r>
          </a:p>
          <a:p>
            <a:pPr lvl="0">
              <a:spcBef>
                <a:spcPct val="0"/>
              </a:spcBef>
            </a:pPr>
            <a:endParaRPr lang="ru-RU" sz="7100" b="1" dirty="0" smtClean="0">
              <a:latin typeface="Calibri" pitchFamily="34" charset="0"/>
            </a:endParaRPr>
          </a:p>
          <a:p>
            <a:pPr>
              <a:spcBef>
                <a:spcPct val="0"/>
              </a:spcBef>
            </a:pPr>
            <a:endParaRPr lang="ru-RU" sz="3600" b="1" dirty="0" smtClean="0">
              <a:latin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214810" y="4572008"/>
            <a:ext cx="3786214" cy="1142994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300" b="1" noProof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полуостров</a:t>
            </a: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C:\Users\Юля\Desktop\uchmet_120_6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8195" name="Picture 3" descr="C:\Documents and Settings\Юля\Мои документы\Downloads\Фото Гидросфера\0014-014-Arkhipelag архипела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428736"/>
            <a:ext cx="5857916" cy="4358381"/>
          </a:xfrm>
          <a:prstGeom prst="rect">
            <a:avLst/>
          </a:prstGeom>
          <a:noFill/>
          <a:ln w="92075">
            <a:solidFill>
              <a:schemeClr val="bg2">
                <a:lumMod val="90000"/>
              </a:schemeClr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71472" y="357166"/>
            <a:ext cx="8286808" cy="1928826"/>
          </a:xfrm>
          <a:prstGeom prst="rect">
            <a:avLst/>
          </a:prstGeom>
        </p:spPr>
        <p:txBody>
          <a:bodyPr vert="horz" lIns="0" rIns="0" bIns="0" anchor="b">
            <a:normAutofit fontScale="25000" lnSpcReduction="20000"/>
          </a:bodyPr>
          <a:lstStyle/>
          <a:p>
            <a:pPr lvl="0">
              <a:spcBef>
                <a:spcPct val="0"/>
              </a:spcBef>
            </a:pPr>
            <a:r>
              <a:rPr kumimoji="0" lang="ru-RU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2800" dirty="0" smtClean="0"/>
              <a:t> </a:t>
            </a:r>
            <a:r>
              <a:rPr lang="ru-RU" sz="12800" b="1" dirty="0" smtClean="0">
                <a:latin typeface="+mj-lt"/>
              </a:rPr>
              <a:t>Группа островов, </a:t>
            </a:r>
            <a:r>
              <a:rPr lang="ru-RU" sz="12800" b="1" dirty="0" err="1" smtClean="0">
                <a:latin typeface="+mj-lt"/>
              </a:rPr>
              <a:t>леж</a:t>
            </a:r>
            <a:r>
              <a:rPr lang="en-US" sz="12800" b="1" dirty="0" smtClean="0">
                <a:latin typeface="+mj-lt"/>
              </a:rPr>
              <a:t>á</a:t>
            </a:r>
            <a:r>
              <a:rPr lang="ru-RU" sz="12800" b="1" dirty="0" err="1" smtClean="0">
                <a:latin typeface="+mj-lt"/>
              </a:rPr>
              <a:t>щих</a:t>
            </a:r>
            <a:r>
              <a:rPr lang="ru-RU" sz="12800" b="1" dirty="0" smtClean="0">
                <a:latin typeface="+mj-lt"/>
              </a:rPr>
              <a:t> недалеко                            друг от друга. </a:t>
            </a:r>
          </a:p>
          <a:p>
            <a:pPr>
              <a:spcBef>
                <a:spcPct val="0"/>
              </a:spcBef>
            </a:pPr>
            <a:endParaRPr lang="ru-RU" sz="9800" b="1" dirty="0" smtClean="0">
              <a:latin typeface="+mj-lt"/>
            </a:endParaRPr>
          </a:p>
          <a:p>
            <a:pPr lvl="0">
              <a:spcBef>
                <a:spcPct val="0"/>
              </a:spcBef>
            </a:pPr>
            <a:endParaRPr lang="ru-RU" sz="7100" b="1" dirty="0" smtClean="0">
              <a:latin typeface="Calibri" pitchFamily="34" charset="0"/>
            </a:endParaRPr>
          </a:p>
          <a:p>
            <a:pPr>
              <a:spcBef>
                <a:spcPct val="0"/>
              </a:spcBef>
            </a:pPr>
            <a:endParaRPr lang="ru-RU" sz="3600" b="1" dirty="0" smtClean="0">
              <a:latin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00496" y="1643050"/>
            <a:ext cx="3786214" cy="1142994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3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архипелаг</a:t>
            </a: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Картинка 0 из 185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143380"/>
            <a:ext cx="3641942" cy="2405056"/>
          </a:xfrm>
          <a:prstGeom prst="rect">
            <a:avLst/>
          </a:prstGeom>
          <a:noFill/>
          <a:ln w="53975">
            <a:solidFill>
              <a:schemeClr val="bg2">
                <a:lumMod val="25000"/>
              </a:schemeClr>
            </a:solidFill>
          </a:ln>
        </p:spPr>
      </p:pic>
      <p:pic>
        <p:nvPicPr>
          <p:cNvPr id="8" name="Picture 2" descr="C:\Users\Юля\Desktop\uchmet_120_6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Documents and Settings\Юля\Мои документы\Мои рисунки\Безымянный 555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500034" y="214290"/>
            <a:ext cx="1643074" cy="1714512"/>
          </a:xfrm>
          <a:prstGeom prst="rect">
            <a:avLst/>
          </a:prstGeom>
          <a:noFill/>
          <a:ln w="4445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928794" y="1857364"/>
            <a:ext cx="6929486" cy="1714512"/>
          </a:xfrm>
        </p:spPr>
        <p:txBody>
          <a:bodyPr numCol="1">
            <a:noAutofit/>
          </a:bodyPr>
          <a:lstStyle/>
          <a:p>
            <a:pPr>
              <a:buNone/>
            </a:pPr>
            <a:r>
              <a:rPr lang="ru-RU" sz="3600" b="1" dirty="0" smtClean="0">
                <a:latin typeface="+mj-lt"/>
              </a:rPr>
              <a:t>Практическая работа </a:t>
            </a:r>
          </a:p>
          <a:p>
            <a:pPr>
              <a:buNone/>
            </a:pPr>
            <a:r>
              <a:rPr lang="ru-RU" sz="3600" b="1" dirty="0" smtClean="0">
                <a:latin typeface="+mj-lt"/>
              </a:rPr>
              <a:t>с географической картой </a:t>
            </a:r>
            <a:endParaRPr lang="ru-RU" sz="3600" b="1" dirty="0">
              <a:latin typeface="+mj-lt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28728" y="0"/>
            <a:ext cx="6257940" cy="150019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II </a:t>
            </a: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этап марафона</a:t>
            </a: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«Что мы </a:t>
            </a:r>
            <a:r>
              <a:rPr lang="ru-RU" sz="5000" b="1" noProof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умеем</a:t>
            </a: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357290" y="3143248"/>
            <a:ext cx="6257940" cy="642934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Игра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«Покажи на карте - »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ОТКРЫТЫЙ УРОК\Фото Гидросфера\map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3929066"/>
            <a:ext cx="2600321" cy="259650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  <p:pic>
        <p:nvPicPr>
          <p:cNvPr id="8" name="Picture 2" descr="C:\Users\Юля\Desktop\uchmet_120_6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07 -0.00393 L 0.75955 -0.0039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214974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ru-RU" sz="2400" b="1" i="1" u="sng" dirty="0" smtClean="0">
                <a:latin typeface="+mj-lt"/>
              </a:rPr>
              <a:t>Океаны:</a:t>
            </a:r>
          </a:p>
          <a:p>
            <a:r>
              <a:rPr lang="ru-RU" sz="2800" b="1" dirty="0" smtClean="0">
                <a:latin typeface="+mj-lt"/>
              </a:rPr>
              <a:t>Тихий  океан</a:t>
            </a:r>
          </a:p>
          <a:p>
            <a:r>
              <a:rPr lang="ru-RU" sz="2800" b="1" dirty="0" err="1" smtClean="0">
                <a:latin typeface="+mj-lt"/>
              </a:rPr>
              <a:t>Атлантѝческий  </a:t>
            </a:r>
            <a:r>
              <a:rPr lang="ru-RU" sz="2800" b="1" dirty="0" smtClean="0">
                <a:latin typeface="+mj-lt"/>
              </a:rPr>
              <a:t>океан</a:t>
            </a:r>
          </a:p>
          <a:p>
            <a:r>
              <a:rPr lang="ru-RU" sz="2800" b="1" dirty="0" err="1" smtClean="0">
                <a:latin typeface="+mj-lt"/>
              </a:rPr>
              <a:t>Индѝйский  </a:t>
            </a:r>
            <a:r>
              <a:rPr lang="ru-RU" sz="2800" b="1" dirty="0" smtClean="0">
                <a:latin typeface="+mj-lt"/>
              </a:rPr>
              <a:t>океан</a:t>
            </a:r>
          </a:p>
          <a:p>
            <a:r>
              <a:rPr lang="ru-RU" sz="2800" b="1" dirty="0" smtClean="0">
                <a:latin typeface="+mj-lt"/>
              </a:rPr>
              <a:t>С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smtClean="0">
                <a:latin typeface="+mj-lt"/>
              </a:rPr>
              <a:t>верный </a:t>
            </a:r>
            <a:r>
              <a:rPr lang="ru-RU" sz="2800" b="1" dirty="0" err="1" smtClean="0">
                <a:latin typeface="+mj-lt"/>
              </a:rPr>
              <a:t>Ледовѝтый</a:t>
            </a:r>
            <a:r>
              <a:rPr lang="ru-RU" sz="2800" b="1" dirty="0" smtClean="0">
                <a:latin typeface="+mj-lt"/>
              </a:rPr>
              <a:t> </a:t>
            </a:r>
          </a:p>
          <a:p>
            <a:pPr>
              <a:buNone/>
            </a:pPr>
            <a:r>
              <a:rPr lang="ru-RU" sz="2400" b="1" i="1" u="sng" dirty="0" smtClean="0">
                <a:latin typeface="+mj-lt"/>
              </a:rPr>
              <a:t>Моря:</a:t>
            </a:r>
          </a:p>
          <a:p>
            <a:r>
              <a:rPr lang="ru-RU" sz="2800" b="1" dirty="0" err="1" smtClean="0">
                <a:latin typeface="+mj-lt"/>
              </a:rPr>
              <a:t>Средиз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err="1" smtClean="0">
                <a:latin typeface="+mj-lt"/>
              </a:rPr>
              <a:t>мное</a:t>
            </a:r>
            <a:r>
              <a:rPr lang="ru-RU" sz="2800" b="1" dirty="0" smtClean="0">
                <a:latin typeface="+mj-lt"/>
              </a:rPr>
              <a:t>  море</a:t>
            </a:r>
          </a:p>
          <a:p>
            <a:r>
              <a:rPr lang="ru-RU" sz="2800" b="1" dirty="0" err="1" smtClean="0">
                <a:latin typeface="+mj-lt"/>
              </a:rPr>
              <a:t>Балтѝйское  </a:t>
            </a:r>
            <a:r>
              <a:rPr lang="ru-RU" sz="2800" b="1" dirty="0" smtClean="0">
                <a:latin typeface="+mj-lt"/>
              </a:rPr>
              <a:t>море</a:t>
            </a:r>
          </a:p>
          <a:p>
            <a:r>
              <a:rPr lang="ru-RU" sz="2800" b="1" dirty="0" smtClean="0">
                <a:latin typeface="+mj-lt"/>
              </a:rPr>
              <a:t>Чёрное  море</a:t>
            </a:r>
          </a:p>
          <a:p>
            <a:endParaRPr lang="ru-RU" sz="2800" b="1" dirty="0" smtClean="0">
              <a:latin typeface="+mj-lt"/>
            </a:endParaRPr>
          </a:p>
          <a:p>
            <a:endParaRPr lang="ru-RU" sz="2800" b="1" dirty="0" smtClean="0">
              <a:latin typeface="+mj-lt"/>
            </a:endParaRPr>
          </a:p>
          <a:p>
            <a:endParaRPr lang="ru-RU" sz="2800" b="1" dirty="0" smtClean="0">
              <a:latin typeface="+mj-lt"/>
            </a:endParaRPr>
          </a:p>
          <a:p>
            <a:endParaRPr lang="ru-RU" sz="2800" b="1" dirty="0" smtClean="0">
              <a:latin typeface="+mj-lt"/>
            </a:endParaRPr>
          </a:p>
          <a:p>
            <a:r>
              <a:rPr lang="ru-RU" sz="2800" b="1" dirty="0" smtClean="0">
                <a:latin typeface="+mj-lt"/>
              </a:rPr>
              <a:t>Белое   море</a:t>
            </a:r>
          </a:p>
          <a:p>
            <a:r>
              <a:rPr lang="ru-RU" sz="2800" b="1" dirty="0" smtClean="0">
                <a:latin typeface="+mj-lt"/>
              </a:rPr>
              <a:t>Красное  море</a:t>
            </a:r>
          </a:p>
          <a:p>
            <a:r>
              <a:rPr lang="ru-RU" sz="2800" b="1" dirty="0" smtClean="0">
                <a:latin typeface="+mj-lt"/>
              </a:rPr>
              <a:t>Жёлтое море</a:t>
            </a:r>
          </a:p>
          <a:p>
            <a:r>
              <a:rPr lang="ru-RU" sz="2800" b="1" dirty="0" err="1" smtClean="0">
                <a:latin typeface="+mj-lt"/>
              </a:rPr>
              <a:t>Карѝбское </a:t>
            </a:r>
            <a:r>
              <a:rPr lang="ru-RU" sz="2800" b="1" dirty="0" smtClean="0">
                <a:latin typeface="+mj-lt"/>
              </a:rPr>
              <a:t>море </a:t>
            </a:r>
          </a:p>
          <a:p>
            <a:r>
              <a:rPr lang="ru-RU" sz="2800" b="1" dirty="0" smtClean="0">
                <a:latin typeface="+mj-lt"/>
              </a:rPr>
              <a:t>Б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err="1" smtClean="0">
                <a:latin typeface="+mj-lt"/>
              </a:rPr>
              <a:t>рингово</a:t>
            </a:r>
            <a:r>
              <a:rPr lang="ru-RU" sz="2800" b="1" dirty="0" smtClean="0">
                <a:latin typeface="+mj-lt"/>
              </a:rPr>
              <a:t>  море</a:t>
            </a:r>
          </a:p>
          <a:p>
            <a:r>
              <a:rPr lang="ru-RU" sz="2800" b="1" i="1" u="sng" dirty="0" smtClean="0">
                <a:latin typeface="+mj-lt"/>
              </a:rPr>
              <a:t>Остров </a:t>
            </a:r>
            <a:r>
              <a:rPr lang="ru-RU" sz="2800" b="1" i="1" dirty="0" smtClean="0">
                <a:latin typeface="+mj-lt"/>
              </a:rPr>
              <a:t>  </a:t>
            </a:r>
            <a:r>
              <a:rPr lang="ru-RU" sz="2800" b="1" dirty="0" err="1" smtClean="0">
                <a:latin typeface="+mj-lt"/>
              </a:rPr>
              <a:t>Мадагаск</a:t>
            </a:r>
            <a:r>
              <a:rPr lang="en-US" sz="2800" b="1" dirty="0" smtClean="0">
                <a:latin typeface="+mj-lt"/>
              </a:rPr>
              <a:t>á</a:t>
            </a:r>
            <a:r>
              <a:rPr lang="ru-RU" sz="2800" b="1" dirty="0" err="1" smtClean="0">
                <a:latin typeface="+mj-lt"/>
              </a:rPr>
              <a:t>р</a:t>
            </a:r>
            <a:r>
              <a:rPr lang="ru-RU" sz="2800" b="1" dirty="0" smtClean="0">
                <a:latin typeface="+mj-lt"/>
              </a:rPr>
              <a:t> </a:t>
            </a:r>
          </a:p>
          <a:p>
            <a:r>
              <a:rPr lang="ru-RU" sz="2800" b="1" dirty="0" smtClean="0">
                <a:latin typeface="+mj-lt"/>
              </a:rPr>
              <a:t> </a:t>
            </a:r>
            <a:r>
              <a:rPr lang="ru-RU" sz="2800" b="1" i="1" u="sng" dirty="0" smtClean="0">
                <a:latin typeface="+mj-lt"/>
              </a:rPr>
              <a:t>Полу</a:t>
            </a:r>
            <a:r>
              <a:rPr lang="en-US" sz="2800" b="1" i="1" u="sng" dirty="0" smtClean="0">
                <a:latin typeface="+mj-lt"/>
              </a:rPr>
              <a:t>ó</a:t>
            </a:r>
            <a:r>
              <a:rPr lang="ru-RU" sz="2800" b="1" i="1" u="sng" dirty="0" err="1" smtClean="0">
                <a:latin typeface="+mj-lt"/>
              </a:rPr>
              <a:t>стров</a:t>
            </a:r>
            <a:r>
              <a:rPr lang="ru-RU" sz="2800" b="1" dirty="0" smtClean="0">
                <a:latin typeface="+mj-lt"/>
              </a:rPr>
              <a:t>   </a:t>
            </a:r>
            <a:r>
              <a:rPr lang="ru-RU" sz="2800" b="1" dirty="0" err="1" smtClean="0">
                <a:latin typeface="+mj-lt"/>
              </a:rPr>
              <a:t>Индост</a:t>
            </a:r>
            <a:r>
              <a:rPr lang="en-US" sz="2800" b="1" dirty="0" smtClean="0">
                <a:latin typeface="+mj-lt"/>
              </a:rPr>
              <a:t>á</a:t>
            </a:r>
            <a:r>
              <a:rPr lang="ru-RU" sz="2800" b="1" dirty="0" err="1" smtClean="0">
                <a:latin typeface="+mj-lt"/>
              </a:rPr>
              <a:t>н</a:t>
            </a:r>
            <a:endParaRPr lang="ru-RU" sz="2800" b="1" dirty="0" smtClean="0">
              <a:latin typeface="+mj-lt"/>
            </a:endParaRPr>
          </a:p>
          <a:p>
            <a:r>
              <a:rPr lang="ru-RU" sz="2800" b="1" i="1" u="sng" dirty="0" smtClean="0">
                <a:latin typeface="+mj-lt"/>
              </a:rPr>
              <a:t>Зал</a:t>
            </a:r>
            <a:r>
              <a:rPr lang="en-US" sz="2800" b="1" i="1" u="sng" dirty="0" smtClean="0">
                <a:latin typeface="+mj-lt"/>
              </a:rPr>
              <a:t>ú</a:t>
            </a:r>
            <a:r>
              <a:rPr lang="ru-RU" sz="2800" b="1" i="1" u="sng" dirty="0" smtClean="0">
                <a:latin typeface="+mj-lt"/>
              </a:rPr>
              <a:t>в </a:t>
            </a:r>
            <a:r>
              <a:rPr lang="ru-RU" sz="2800" b="1" i="1" dirty="0" smtClean="0">
                <a:latin typeface="+mj-lt"/>
              </a:rPr>
              <a:t>   </a:t>
            </a:r>
            <a:r>
              <a:rPr lang="ru-RU" sz="2800" b="1" dirty="0" err="1" smtClean="0">
                <a:latin typeface="+mj-lt"/>
              </a:rPr>
              <a:t>Мексик</a:t>
            </a:r>
            <a:r>
              <a:rPr lang="en-US" sz="2800" b="1" dirty="0" smtClean="0">
                <a:latin typeface="+mj-lt"/>
              </a:rPr>
              <a:t>á</a:t>
            </a:r>
            <a:r>
              <a:rPr lang="ru-RU" sz="2800" b="1" dirty="0" err="1" smtClean="0">
                <a:latin typeface="+mj-lt"/>
              </a:rPr>
              <a:t>нский</a:t>
            </a:r>
            <a:endParaRPr lang="ru-RU" sz="2800" b="1" i="1" u="sng" dirty="0" smtClean="0">
              <a:latin typeface="+mj-lt"/>
            </a:endParaRPr>
          </a:p>
          <a:p>
            <a:r>
              <a:rPr lang="ru-RU" sz="2800" b="1" i="1" u="sng" dirty="0" err="1" smtClean="0">
                <a:latin typeface="+mj-lt"/>
              </a:rPr>
              <a:t>Прол</a:t>
            </a:r>
            <a:r>
              <a:rPr lang="en-US" sz="2800" b="1" i="1" u="sng" dirty="0" smtClean="0">
                <a:latin typeface="+mj-lt"/>
              </a:rPr>
              <a:t>ú</a:t>
            </a:r>
            <a:r>
              <a:rPr lang="ru-RU" sz="2800" b="1" i="1" u="sng" dirty="0" smtClean="0">
                <a:latin typeface="+mj-lt"/>
              </a:rPr>
              <a:t>в</a:t>
            </a:r>
            <a:r>
              <a:rPr lang="ru-RU" sz="2800" b="1" i="1" dirty="0" smtClean="0">
                <a:latin typeface="+mj-lt"/>
              </a:rPr>
              <a:t>  </a:t>
            </a:r>
            <a:r>
              <a:rPr lang="ru-RU" sz="2800" b="1" dirty="0" smtClean="0">
                <a:latin typeface="+mj-lt"/>
              </a:rPr>
              <a:t>Б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smtClean="0">
                <a:latin typeface="+mj-lt"/>
              </a:rPr>
              <a:t>рингов</a:t>
            </a:r>
            <a:endParaRPr lang="ru-RU" sz="2800" b="1" i="1" dirty="0" smtClean="0">
              <a:latin typeface="+mj-lt"/>
            </a:endParaRPr>
          </a:p>
          <a:p>
            <a:endParaRPr lang="ru-RU" sz="2400" b="1" dirty="0" smtClean="0">
              <a:latin typeface="+mj-lt"/>
            </a:endParaRPr>
          </a:p>
          <a:p>
            <a:endParaRPr lang="ru-RU" sz="2400" b="1" dirty="0" smtClean="0">
              <a:latin typeface="+mj-lt"/>
            </a:endParaRPr>
          </a:p>
          <a:p>
            <a:pPr>
              <a:buNone/>
            </a:pPr>
            <a:endParaRPr lang="ru-RU" sz="1800" b="1" dirty="0" smtClean="0">
              <a:latin typeface="+mj-lt"/>
            </a:endParaRP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14414" y="214290"/>
            <a:ext cx="6858048" cy="928694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Покажи на карте -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Юля\Desktop\uchmet_120_6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857256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Информаци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ó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нная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пауза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571736" y="1285860"/>
            <a:ext cx="3929090" cy="71438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Свойство воды  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57224" y="2143116"/>
            <a:ext cx="2500298" cy="857256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Солёность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5500694" y="2143116"/>
            <a:ext cx="2800341" cy="857256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Температура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85720" y="3143248"/>
            <a:ext cx="4000528" cy="3357586"/>
          </a:xfrm>
          <a:prstGeom prst="round2DiagRect">
            <a:avLst/>
          </a:prstGeom>
          <a:solidFill>
            <a:schemeClr val="bg2"/>
          </a:solidFill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 Самое солёное море - Красное море –                 42 грамма соли на 1 литр воды.</a:t>
            </a:r>
          </a:p>
          <a:p>
            <a:endParaRPr lang="ru-RU" sz="2400" b="1" dirty="0" smtClean="0">
              <a:solidFill>
                <a:schemeClr val="tx1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 Самое малосолёное море – Балтийское море – 11 граммов соли на        1 литр воды.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 flipH="1">
            <a:off x="4643438" y="3143248"/>
            <a:ext cx="4143404" cy="3357586"/>
          </a:xfrm>
          <a:prstGeom prst="round2DiagRect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 Самый тёплый океан – Тихий океан. Температура воды на экваторе +27градусов.</a:t>
            </a:r>
          </a:p>
          <a:p>
            <a:endParaRPr lang="ru-RU" sz="2400" b="1" dirty="0" smtClean="0">
              <a:solidFill>
                <a:schemeClr val="tx1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 Температура воды в полярных морях и глубже 1000 м  +2  -3 градуса. 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5786478" cy="857256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Добыча соли в Красном море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290" name="Picture 2" descr="C:\Documents and Settings\Юля\Мои документы\Downloads\Фото Гидросфера\aj_saltharvest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571480"/>
            <a:ext cx="2643206" cy="3170743"/>
          </a:xfrm>
          <a:prstGeom prst="rect">
            <a:avLst/>
          </a:prstGeom>
          <a:noFill/>
          <a:ln w="98425">
            <a:solidFill>
              <a:schemeClr val="bg1"/>
            </a:solidFill>
          </a:ln>
        </p:spPr>
      </p:pic>
      <p:pic>
        <p:nvPicPr>
          <p:cNvPr id="12291" name="Picture 3" descr="C:\Documents and Settings\Юля\Мои документы\Downloads\Фото Гидросфера\8.jpg"/>
          <p:cNvPicPr>
            <a:picLocks noChangeAspect="1" noChangeArrowheads="1"/>
          </p:cNvPicPr>
          <p:nvPr/>
        </p:nvPicPr>
        <p:blipFill>
          <a:blip r:embed="rId4" cstate="print"/>
          <a:srcRect l="15766" t="8621"/>
          <a:stretch>
            <a:fillRect/>
          </a:stretch>
        </p:blipFill>
        <p:spPr bwMode="auto">
          <a:xfrm>
            <a:off x="285719" y="1214422"/>
            <a:ext cx="4653923" cy="3357586"/>
          </a:xfrm>
          <a:prstGeom prst="rect">
            <a:avLst/>
          </a:prstGeom>
          <a:noFill/>
          <a:ln w="63500">
            <a:solidFill>
              <a:schemeClr val="bg2">
                <a:lumMod val="50000"/>
              </a:schemeClr>
            </a:solidFill>
          </a:ln>
        </p:spPr>
      </p:pic>
      <p:pic>
        <p:nvPicPr>
          <p:cNvPr id="12292" name="Picture 4" descr="C:\Documents and Settings\Юля\Мои документы\Downloads\Фото Гидросфера\gbrl001460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4071942"/>
            <a:ext cx="3658581" cy="2428892"/>
          </a:xfrm>
          <a:prstGeom prst="rect">
            <a:avLst/>
          </a:prstGeom>
          <a:noFill/>
          <a:ln w="82550">
            <a:solidFill>
              <a:schemeClr val="bg2">
                <a:lumMod val="50000"/>
              </a:schemeClr>
            </a:solidFill>
          </a:ln>
        </p:spPr>
      </p:pic>
      <p:pic>
        <p:nvPicPr>
          <p:cNvPr id="12294" name="Picture 6" descr="C:\Documents and Settings\Юля\Мои документы\Downloads\Фото Гидросфера\1224158350_03.jpg"/>
          <p:cNvPicPr>
            <a:picLocks noChangeAspect="1" noChangeArrowheads="1"/>
          </p:cNvPicPr>
          <p:nvPr/>
        </p:nvPicPr>
        <p:blipFill>
          <a:blip r:embed="rId6" cstate="print"/>
          <a:srcRect l="10000" r="27500"/>
          <a:stretch>
            <a:fillRect/>
          </a:stretch>
        </p:blipFill>
        <p:spPr bwMode="auto">
          <a:xfrm>
            <a:off x="1571604" y="4286256"/>
            <a:ext cx="2175160" cy="2302754"/>
          </a:xfrm>
          <a:prstGeom prst="rect">
            <a:avLst/>
          </a:prstGeom>
          <a:noFill/>
          <a:ln w="130175">
            <a:solidFill>
              <a:schemeClr val="bg1"/>
            </a:solidFill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85786" y="1785926"/>
            <a:ext cx="7786742" cy="1714512"/>
          </a:xfrm>
        </p:spPr>
        <p:txBody>
          <a:bodyPr numCol="1">
            <a:noAutofit/>
          </a:bodyPr>
          <a:lstStyle/>
          <a:p>
            <a:pPr>
              <a:buNone/>
            </a:pPr>
            <a:r>
              <a:rPr lang="ru-RU" sz="3600" b="1" dirty="0" smtClean="0">
                <a:latin typeface="+mj-lt"/>
              </a:rPr>
              <a:t>Проверочная  работа. </a:t>
            </a:r>
          </a:p>
          <a:p>
            <a:pPr>
              <a:buNone/>
            </a:pPr>
            <a:r>
              <a:rPr lang="ru-RU" sz="3600" b="1" dirty="0" smtClean="0">
                <a:latin typeface="+mj-lt"/>
              </a:rPr>
              <a:t>Письменное тестирование по теме. </a:t>
            </a:r>
            <a:endParaRPr lang="ru-RU" sz="3600" b="1" dirty="0">
              <a:latin typeface="+mj-lt"/>
            </a:endParaRPr>
          </a:p>
        </p:txBody>
      </p:sp>
      <p:pic>
        <p:nvPicPr>
          <p:cNvPr id="7" name="Рисунок 6" descr="C:\Documents and Settings\Юля\Мои документы\Мои рисунки\Безымянный 555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14282" y="214290"/>
            <a:ext cx="1500198" cy="1571636"/>
          </a:xfrm>
          <a:prstGeom prst="rect">
            <a:avLst/>
          </a:prstGeom>
          <a:noFill/>
          <a:ln w="4445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571604" y="285728"/>
            <a:ext cx="6257940" cy="150019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lang="en-US" sz="6000" b="1" noProof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II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этап марафона</a:t>
            </a: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«</a:t>
            </a:r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Мы проверяем знания</a:t>
            </a: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 descr="C:\Users\User\Desktop\Новая папка aaaaa\great_ocean_conveyor_belt_6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3143248"/>
            <a:ext cx="3643338" cy="1428760"/>
          </a:xfrm>
          <a:prstGeom prst="rect">
            <a:avLst/>
          </a:prstGeom>
          <a:noFill/>
          <a:ln w="98425">
            <a:solidFill>
              <a:schemeClr val="accent3">
                <a:lumMod val="20000"/>
                <a:lumOff val="80000"/>
              </a:schemeClr>
            </a:solidFill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358082" y="5214950"/>
          <a:ext cx="1285884" cy="1262721"/>
        </p:xfrm>
        <a:graphic>
          <a:graphicData uri="http://schemas.openxmlformats.org/drawingml/2006/table">
            <a:tbl>
              <a:tblPr/>
              <a:tblGrid>
                <a:gridCol w="1285884"/>
              </a:tblGrid>
              <a:tr h="43978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78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57158" y="4572008"/>
            <a:ext cx="7786774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Прочитай  вопрос.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Выбери ответ и запиши в таблицу.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Напиши напротив номера вопроса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букву правильного ответа.      Например: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 descr="C:\Users\Юля\Desktop\uchmet_120_6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38 -0.00277 L 0.75695 -0.0027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000132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Тема: </a:t>
            </a:r>
            <a:r>
              <a:rPr lang="ru-RU" sz="3600" b="1" i="1" dirty="0" smtClean="0">
                <a:solidFill>
                  <a:schemeClr val="tx1"/>
                </a:solidFill>
              </a:rPr>
              <a:t>«</a:t>
            </a:r>
            <a:r>
              <a:rPr lang="ru-RU" sz="3600" b="1" i="1" dirty="0" err="1" smtClean="0">
                <a:solidFill>
                  <a:schemeClr val="tx1"/>
                </a:solidFill>
              </a:rPr>
              <a:t>Движ</a:t>
            </a:r>
            <a:r>
              <a:rPr lang="en-US" sz="3600" b="1" i="1" dirty="0" smtClean="0">
                <a:solidFill>
                  <a:schemeClr val="tx1"/>
                </a:solidFill>
              </a:rPr>
              <a:t>é</a:t>
            </a:r>
            <a:r>
              <a:rPr lang="ru-RU" sz="3600" b="1" i="1" dirty="0" err="1" smtClean="0">
                <a:solidFill>
                  <a:schemeClr val="tx1"/>
                </a:solidFill>
              </a:rPr>
              <a:t>ние</a:t>
            </a:r>
            <a:r>
              <a:rPr lang="ru-RU" sz="3600" b="1" i="1" dirty="0" smtClean="0">
                <a:solidFill>
                  <a:schemeClr val="tx1"/>
                </a:solidFill>
              </a:rPr>
              <a:t> воды в Океане»</a:t>
            </a:r>
            <a:endParaRPr lang="ru-RU" sz="3600" b="1" i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57158" y="1571612"/>
            <a:ext cx="5286412" cy="4214842"/>
          </a:xfrm>
          <a:ln w="31750">
            <a:solidFill>
              <a:schemeClr val="bg2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</a:t>
            </a:r>
            <a:r>
              <a:rPr lang="ru-RU" dirty="0" smtClean="0">
                <a:latin typeface="+mj-lt"/>
              </a:rPr>
              <a:t>. </a:t>
            </a:r>
            <a:r>
              <a:rPr lang="ru-RU" sz="2800" b="1" dirty="0" smtClean="0">
                <a:latin typeface="+mj-lt"/>
              </a:rPr>
              <a:t>Волны, вызванные </a:t>
            </a:r>
            <a:r>
              <a:rPr lang="ru-RU" sz="2800" b="1" dirty="0" err="1" smtClean="0">
                <a:latin typeface="+mj-lt"/>
              </a:rPr>
              <a:t>подв</a:t>
            </a:r>
            <a:r>
              <a:rPr lang="en-US" sz="2800" b="1" dirty="0" smtClean="0">
                <a:latin typeface="+mj-lt"/>
              </a:rPr>
              <a:t>ó</a:t>
            </a:r>
            <a:r>
              <a:rPr lang="ru-RU" sz="2800" b="1" dirty="0" err="1" smtClean="0">
                <a:latin typeface="+mj-lt"/>
              </a:rPr>
              <a:t>дными</a:t>
            </a:r>
            <a:r>
              <a:rPr lang="ru-RU" sz="2800" b="1" dirty="0" smtClean="0">
                <a:latin typeface="+mj-lt"/>
              </a:rPr>
              <a:t> </a:t>
            </a:r>
            <a:r>
              <a:rPr lang="ru-RU" sz="2800" b="1" dirty="0" err="1" smtClean="0">
                <a:latin typeface="+mj-lt"/>
              </a:rPr>
              <a:t>землетряс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err="1" smtClean="0">
                <a:latin typeface="+mj-lt"/>
              </a:rPr>
              <a:t>ниями</a:t>
            </a:r>
            <a:r>
              <a:rPr lang="ru-RU" sz="2800" b="1" dirty="0" smtClean="0">
                <a:latin typeface="+mj-lt"/>
              </a:rPr>
              <a:t>.</a:t>
            </a:r>
          </a:p>
          <a:p>
            <a:endParaRPr lang="ru-RU" sz="2800" dirty="0" smtClean="0">
              <a:latin typeface="+mj-lt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latin typeface="+mj-lt"/>
              </a:rPr>
              <a:t>Движ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err="1" smtClean="0">
                <a:latin typeface="+mj-lt"/>
              </a:rPr>
              <a:t>ние</a:t>
            </a:r>
            <a:r>
              <a:rPr lang="ru-RU" sz="2800" b="1" dirty="0" smtClean="0">
                <a:latin typeface="+mj-lt"/>
              </a:rPr>
              <a:t> воды на </a:t>
            </a:r>
            <a:r>
              <a:rPr lang="ru-RU" sz="2800" b="1" dirty="0" err="1" smtClean="0">
                <a:latin typeface="+mj-lt"/>
              </a:rPr>
              <a:t>пов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err="1" smtClean="0">
                <a:latin typeface="+mj-lt"/>
              </a:rPr>
              <a:t>рхности</a:t>
            </a:r>
            <a:r>
              <a:rPr lang="ru-RU" sz="2800" b="1" dirty="0" smtClean="0">
                <a:latin typeface="+mj-lt"/>
              </a:rPr>
              <a:t> океана под </a:t>
            </a:r>
            <a:r>
              <a:rPr lang="ru-RU" sz="2800" b="1" dirty="0" err="1" smtClean="0">
                <a:latin typeface="+mj-lt"/>
              </a:rPr>
              <a:t>д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err="1" smtClean="0">
                <a:latin typeface="+mj-lt"/>
              </a:rPr>
              <a:t>йствием</a:t>
            </a:r>
            <a:r>
              <a:rPr lang="ru-RU" sz="2800" b="1" dirty="0" smtClean="0">
                <a:latin typeface="+mj-lt"/>
              </a:rPr>
              <a:t> ветра.</a:t>
            </a:r>
          </a:p>
          <a:p>
            <a:endParaRPr lang="ru-RU" sz="2800" dirty="0" smtClean="0">
              <a:latin typeface="+mj-lt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ru-RU" sz="2800" b="1" dirty="0" smtClean="0">
                <a:latin typeface="+mj-lt"/>
              </a:rPr>
              <a:t>Быв</a:t>
            </a:r>
            <a:r>
              <a:rPr lang="en-US" sz="2800" b="1" dirty="0" smtClean="0">
                <a:latin typeface="+mj-lt"/>
              </a:rPr>
              <a:t>á</a:t>
            </a:r>
            <a:r>
              <a:rPr lang="ru-RU" sz="2800" b="1" dirty="0" smtClean="0">
                <a:latin typeface="+mj-lt"/>
              </a:rPr>
              <a:t>ют тёплые и </a:t>
            </a:r>
            <a:r>
              <a:rPr lang="ru-RU" sz="2800" b="1" dirty="0" err="1" smtClean="0">
                <a:latin typeface="+mj-lt"/>
              </a:rPr>
              <a:t>хол</a:t>
            </a:r>
            <a:r>
              <a:rPr lang="en-US" sz="2800" b="1" dirty="0" smtClean="0">
                <a:latin typeface="+mj-lt"/>
              </a:rPr>
              <a:t>ó</a:t>
            </a:r>
            <a:r>
              <a:rPr lang="ru-RU" sz="2800" b="1" dirty="0" err="1" smtClean="0">
                <a:latin typeface="+mj-lt"/>
              </a:rPr>
              <a:t>дные</a:t>
            </a:r>
            <a:r>
              <a:rPr lang="ru-RU" sz="2800" b="1" dirty="0" smtClean="0">
                <a:latin typeface="+mj-lt"/>
              </a:rPr>
              <a:t>.</a:t>
            </a:r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786446" y="1571612"/>
            <a:ext cx="3143240" cy="4214842"/>
          </a:xfrm>
          <a:ln w="3810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u="sng" dirty="0" smtClean="0">
                <a:latin typeface="+mj-lt"/>
              </a:rPr>
              <a:t>Выбери ответ:</a:t>
            </a:r>
          </a:p>
          <a:p>
            <a:r>
              <a:rPr lang="ru-RU" sz="2800" b="1" dirty="0" smtClean="0">
                <a:latin typeface="+mj-lt"/>
              </a:rPr>
              <a:t>К</a:t>
            </a:r>
            <a:r>
              <a:rPr lang="ru-RU" sz="2800" dirty="0" smtClean="0">
                <a:latin typeface="+mj-lt"/>
              </a:rPr>
              <a:t>.  </a:t>
            </a:r>
            <a:r>
              <a:rPr lang="ru-RU" sz="2800" i="1" dirty="0" smtClean="0">
                <a:latin typeface="+mj-lt"/>
              </a:rPr>
              <a:t>В</a:t>
            </a:r>
            <a:r>
              <a:rPr lang="en-US" sz="2800" i="1" dirty="0" smtClean="0">
                <a:latin typeface="+mj-lt"/>
              </a:rPr>
              <a:t>ó</a:t>
            </a:r>
            <a:r>
              <a:rPr lang="ru-RU" sz="2800" i="1" dirty="0" err="1" smtClean="0">
                <a:latin typeface="+mj-lt"/>
              </a:rPr>
              <a:t>лны</a:t>
            </a:r>
            <a:endParaRPr lang="ru-RU" sz="2800" i="1" dirty="0" smtClean="0">
              <a:latin typeface="+mj-lt"/>
            </a:endParaRPr>
          </a:p>
          <a:p>
            <a:r>
              <a:rPr lang="ru-RU" sz="2800" b="1" dirty="0" smtClean="0">
                <a:latin typeface="+mj-lt"/>
              </a:rPr>
              <a:t>Е</a:t>
            </a:r>
            <a:r>
              <a:rPr lang="ru-RU" sz="2800" dirty="0" smtClean="0">
                <a:latin typeface="+mj-lt"/>
              </a:rPr>
              <a:t>.  </a:t>
            </a:r>
            <a:r>
              <a:rPr lang="ru-RU" sz="2800" i="1" dirty="0" err="1" smtClean="0">
                <a:latin typeface="+mj-lt"/>
              </a:rPr>
              <a:t>Теч</a:t>
            </a:r>
            <a:r>
              <a:rPr lang="en-US" sz="2800" i="1" dirty="0" smtClean="0">
                <a:latin typeface="+mj-lt"/>
              </a:rPr>
              <a:t>é</a:t>
            </a:r>
            <a:r>
              <a:rPr lang="ru-RU" sz="2800" i="1" dirty="0" err="1" smtClean="0">
                <a:latin typeface="+mj-lt"/>
              </a:rPr>
              <a:t>ния</a:t>
            </a:r>
            <a:endParaRPr lang="ru-RU" sz="2800" i="1" dirty="0" smtClean="0">
              <a:latin typeface="+mj-lt"/>
            </a:endParaRPr>
          </a:p>
          <a:p>
            <a:r>
              <a:rPr lang="ru-RU" sz="2800" b="1" dirty="0" smtClean="0">
                <a:latin typeface="+mj-lt"/>
              </a:rPr>
              <a:t>О</a:t>
            </a:r>
            <a:r>
              <a:rPr lang="ru-RU" sz="2800" dirty="0" smtClean="0">
                <a:latin typeface="+mj-lt"/>
              </a:rPr>
              <a:t>.  </a:t>
            </a:r>
            <a:r>
              <a:rPr lang="ru-RU" sz="2800" i="1" dirty="0" err="1" smtClean="0">
                <a:latin typeface="+mj-lt"/>
              </a:rPr>
              <a:t>Цун</a:t>
            </a:r>
            <a:r>
              <a:rPr lang="en-US" sz="2800" i="1" dirty="0" smtClean="0">
                <a:latin typeface="+mj-lt"/>
              </a:rPr>
              <a:t>á</a:t>
            </a:r>
            <a:r>
              <a:rPr lang="ru-RU" sz="2800" i="1" dirty="0" smtClean="0">
                <a:latin typeface="+mj-lt"/>
              </a:rPr>
              <a:t>ми</a:t>
            </a:r>
          </a:p>
          <a:p>
            <a:r>
              <a:rPr lang="ru-RU" sz="2800" b="1" dirty="0" smtClean="0">
                <a:latin typeface="+mj-lt"/>
              </a:rPr>
              <a:t>Н.</a:t>
            </a:r>
            <a:r>
              <a:rPr lang="ru-RU" sz="2800" dirty="0" smtClean="0">
                <a:latin typeface="+mj-lt"/>
              </a:rPr>
              <a:t>  </a:t>
            </a:r>
            <a:r>
              <a:rPr lang="ru-RU" sz="2800" i="1" dirty="0" err="1" smtClean="0">
                <a:latin typeface="+mj-lt"/>
              </a:rPr>
              <a:t>Гольфстр</a:t>
            </a:r>
            <a:r>
              <a:rPr lang="en-US" sz="2800" i="1" dirty="0" smtClean="0">
                <a:latin typeface="+mj-lt"/>
              </a:rPr>
              <a:t>ú</a:t>
            </a:r>
            <a:r>
              <a:rPr lang="ru-RU" sz="2800" i="1" dirty="0" smtClean="0">
                <a:latin typeface="+mj-lt"/>
              </a:rPr>
              <a:t>м</a:t>
            </a:r>
          </a:p>
          <a:p>
            <a:r>
              <a:rPr lang="ru-RU" sz="2800" b="1" dirty="0" smtClean="0">
                <a:latin typeface="+mj-lt"/>
              </a:rPr>
              <a:t>А.</a:t>
            </a:r>
            <a:r>
              <a:rPr lang="ru-RU" sz="2800" dirty="0" smtClean="0">
                <a:latin typeface="+mj-lt"/>
              </a:rPr>
              <a:t>  </a:t>
            </a:r>
            <a:r>
              <a:rPr lang="ru-RU" sz="2800" i="1" dirty="0" err="1" smtClean="0">
                <a:latin typeface="+mj-lt"/>
              </a:rPr>
              <a:t>Приб</a:t>
            </a:r>
            <a:r>
              <a:rPr lang="en-US" sz="2800" i="1" dirty="0" smtClean="0">
                <a:latin typeface="+mj-lt"/>
              </a:rPr>
              <a:t>ó</a:t>
            </a:r>
            <a:r>
              <a:rPr lang="ru-RU" sz="2800" i="1" dirty="0" err="1" smtClean="0">
                <a:latin typeface="+mj-lt"/>
              </a:rPr>
              <a:t>й</a:t>
            </a:r>
            <a:endParaRPr lang="ru-RU" sz="2800" dirty="0" smtClean="0">
              <a:latin typeface="+mj-lt"/>
            </a:endParaRPr>
          </a:p>
          <a:p>
            <a:r>
              <a:rPr lang="ru-RU" sz="2800" b="1" dirty="0" smtClean="0">
                <a:latin typeface="+mj-lt"/>
              </a:rPr>
              <a:t>Ы.</a:t>
            </a:r>
            <a:r>
              <a:rPr lang="ru-RU" sz="2800" dirty="0" smtClean="0">
                <a:latin typeface="+mj-lt"/>
              </a:rPr>
              <a:t>   </a:t>
            </a:r>
            <a:r>
              <a:rPr lang="ru-RU" sz="2800" i="1" dirty="0" err="1" smtClean="0">
                <a:latin typeface="+mj-lt"/>
              </a:rPr>
              <a:t>Прил</a:t>
            </a:r>
            <a:r>
              <a:rPr lang="en-US" sz="2800" i="1" dirty="0" smtClean="0">
                <a:latin typeface="+mj-lt"/>
              </a:rPr>
              <a:t>ú</a:t>
            </a:r>
            <a:r>
              <a:rPr lang="ru-RU" sz="2800" i="1" dirty="0" smtClean="0">
                <a:latin typeface="+mj-lt"/>
              </a:rPr>
              <a:t>вы и </a:t>
            </a:r>
          </a:p>
          <a:p>
            <a:pPr>
              <a:buNone/>
            </a:pPr>
            <a:r>
              <a:rPr lang="ru-RU" sz="2800" i="1" dirty="0" smtClean="0">
                <a:latin typeface="+mj-lt"/>
              </a:rPr>
              <a:t>         </a:t>
            </a:r>
            <a:r>
              <a:rPr lang="ru-RU" sz="2800" i="1" dirty="0" err="1" smtClean="0">
                <a:latin typeface="+mj-lt"/>
              </a:rPr>
              <a:t>отл</a:t>
            </a:r>
            <a:r>
              <a:rPr lang="en-US" sz="2800" i="1" dirty="0" smtClean="0">
                <a:latin typeface="+mj-lt"/>
              </a:rPr>
              <a:t>ú</a:t>
            </a:r>
            <a:r>
              <a:rPr lang="ru-RU" sz="2800" i="1" dirty="0" smtClean="0">
                <a:latin typeface="+mj-lt"/>
              </a:rPr>
              <a:t>вы</a:t>
            </a:r>
          </a:p>
          <a:p>
            <a:endParaRPr lang="ru-RU" sz="2800" dirty="0">
              <a:latin typeface="+mj-lt"/>
            </a:endParaRPr>
          </a:p>
        </p:txBody>
      </p:sp>
      <p:pic>
        <p:nvPicPr>
          <p:cNvPr id="5" name="Picture 2" descr="C:\Users\Юля\Desktop\uchmet_120_6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85720" y="1142984"/>
            <a:ext cx="4900618" cy="4929222"/>
          </a:xfrm>
          <a:ln w="31750">
            <a:solidFill>
              <a:schemeClr val="bg2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+mj-lt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</a:t>
            </a:r>
            <a:r>
              <a:rPr lang="ru-RU" sz="2800" dirty="0" smtClean="0">
                <a:latin typeface="+mj-lt"/>
              </a:rPr>
              <a:t>. </a:t>
            </a:r>
            <a:r>
              <a:rPr lang="ru-RU" sz="2800" b="1" dirty="0" smtClean="0">
                <a:latin typeface="+mj-lt"/>
              </a:rPr>
              <a:t>П</a:t>
            </a:r>
            <a:r>
              <a:rPr lang="en-US" sz="2800" b="1" dirty="0" smtClean="0">
                <a:latin typeface="+mj-lt"/>
              </a:rPr>
              <a:t>é</a:t>
            </a:r>
            <a:r>
              <a:rPr lang="ru-RU" sz="2800" b="1" dirty="0" err="1" smtClean="0">
                <a:latin typeface="+mj-lt"/>
              </a:rPr>
              <a:t>нистый</a:t>
            </a:r>
            <a:r>
              <a:rPr lang="ru-RU" sz="2800" b="1" dirty="0" smtClean="0">
                <a:latin typeface="+mj-lt"/>
              </a:rPr>
              <a:t> водяной вал, образующийся при                                               разрушении волн о берег.</a:t>
            </a:r>
          </a:p>
          <a:p>
            <a:endParaRPr lang="ru-RU" sz="2800" dirty="0" smtClean="0">
              <a:latin typeface="+mj-lt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</a:t>
            </a:r>
            <a:r>
              <a:rPr lang="ru-RU" sz="2800" b="1" dirty="0" smtClean="0">
                <a:latin typeface="+mj-lt"/>
              </a:rPr>
              <a:t>.</a:t>
            </a:r>
            <a:r>
              <a:rPr lang="ru-RU" sz="2800" dirty="0" smtClean="0">
                <a:latin typeface="+mj-lt"/>
              </a:rPr>
              <a:t> </a:t>
            </a:r>
            <a:r>
              <a:rPr lang="ru-RU" sz="2800" b="1" dirty="0" smtClean="0">
                <a:latin typeface="+mj-lt"/>
              </a:rPr>
              <a:t>Тёплое течение  в Западном полушарии.</a:t>
            </a:r>
          </a:p>
          <a:p>
            <a:endParaRPr lang="ru-RU" sz="2800" dirty="0" smtClean="0">
              <a:latin typeface="+mj-lt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6</a:t>
            </a:r>
            <a:r>
              <a:rPr lang="ru-RU" sz="2800" dirty="0" smtClean="0">
                <a:latin typeface="+mj-lt"/>
              </a:rPr>
              <a:t>. </a:t>
            </a:r>
            <a:r>
              <a:rPr lang="ru-RU" sz="2800" b="1" dirty="0" smtClean="0">
                <a:latin typeface="+mj-lt"/>
              </a:rPr>
              <a:t>Особое периодическое движение воды на берегах морей и океанов под действием Луны.</a:t>
            </a:r>
            <a:endParaRPr lang="ru-RU" sz="2800" b="1" dirty="0">
              <a:latin typeface="+mj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85728"/>
            <a:ext cx="8229600" cy="714380"/>
          </a:xfrm>
          <a:prstGeom prst="rect">
            <a:avLst/>
          </a:prstGeom>
        </p:spPr>
        <p:txBody>
          <a:bodyPr vert="horz" lIns="0" rIns="0" bIns="0" anchor="b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Тема: 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«Движения воды в  Океане»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6"/>
          <p:cNvSpPr>
            <a:spLocks noGrp="1"/>
          </p:cNvSpPr>
          <p:nvPr>
            <p:ph sz="half" idx="2"/>
          </p:nvPr>
        </p:nvSpPr>
        <p:spPr>
          <a:xfrm>
            <a:off x="5572132" y="1142984"/>
            <a:ext cx="3071834" cy="4857784"/>
          </a:xfrm>
          <a:ln w="3810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lvl="0">
              <a:buNone/>
              <a:defRPr/>
            </a:pPr>
            <a:r>
              <a:rPr lang="ru-RU" sz="2800" b="1" u="sng" dirty="0" smtClean="0">
                <a:latin typeface="+mj-lt"/>
              </a:rPr>
              <a:t>Выбери ответ:</a:t>
            </a:r>
          </a:p>
          <a:p>
            <a:pPr lvl="0">
              <a:defRPr/>
            </a:pPr>
            <a:r>
              <a:rPr lang="ru-RU" sz="2800" b="1" dirty="0" smtClean="0">
                <a:latin typeface="+mj-lt"/>
              </a:rPr>
              <a:t>К</a:t>
            </a:r>
            <a:r>
              <a:rPr lang="ru-RU" sz="2800" dirty="0" smtClean="0">
                <a:latin typeface="+mj-lt"/>
              </a:rPr>
              <a:t>.  </a:t>
            </a:r>
            <a:r>
              <a:rPr lang="ru-RU" sz="2800" i="1" dirty="0" smtClean="0">
                <a:latin typeface="+mj-lt"/>
              </a:rPr>
              <a:t>Волны</a:t>
            </a:r>
          </a:p>
          <a:p>
            <a:pPr lvl="0">
              <a:defRPr/>
            </a:pPr>
            <a:r>
              <a:rPr lang="ru-RU" sz="2800" b="1" dirty="0" smtClean="0">
                <a:latin typeface="+mj-lt"/>
              </a:rPr>
              <a:t>Е</a:t>
            </a:r>
            <a:r>
              <a:rPr lang="ru-RU" sz="2800" dirty="0" smtClean="0">
                <a:latin typeface="+mj-lt"/>
              </a:rPr>
              <a:t>.  </a:t>
            </a:r>
            <a:r>
              <a:rPr lang="ru-RU" sz="2800" i="1" dirty="0" smtClean="0">
                <a:latin typeface="+mj-lt"/>
              </a:rPr>
              <a:t>Течения</a:t>
            </a:r>
          </a:p>
          <a:p>
            <a:pPr lvl="0">
              <a:defRPr/>
            </a:pPr>
            <a:r>
              <a:rPr lang="ru-RU" sz="2800" b="1" dirty="0" smtClean="0">
                <a:latin typeface="+mj-lt"/>
              </a:rPr>
              <a:t>О</a:t>
            </a:r>
            <a:r>
              <a:rPr lang="ru-RU" sz="2800" dirty="0" smtClean="0">
                <a:latin typeface="+mj-lt"/>
              </a:rPr>
              <a:t>.  </a:t>
            </a:r>
            <a:r>
              <a:rPr lang="ru-RU" sz="2800" i="1" dirty="0" smtClean="0">
                <a:latin typeface="+mj-lt"/>
              </a:rPr>
              <a:t>Цунами</a:t>
            </a:r>
          </a:p>
          <a:p>
            <a:pPr lvl="0">
              <a:defRPr/>
            </a:pPr>
            <a:r>
              <a:rPr lang="ru-RU" sz="2800" b="1" dirty="0" smtClean="0">
                <a:latin typeface="+mj-lt"/>
              </a:rPr>
              <a:t>Н.</a:t>
            </a:r>
            <a:r>
              <a:rPr lang="ru-RU" sz="2800" dirty="0" smtClean="0">
                <a:latin typeface="+mj-lt"/>
              </a:rPr>
              <a:t>  </a:t>
            </a:r>
            <a:r>
              <a:rPr lang="ru-RU" sz="2800" i="1" dirty="0" smtClean="0">
                <a:latin typeface="+mj-lt"/>
              </a:rPr>
              <a:t>Гольфстрим</a:t>
            </a:r>
          </a:p>
          <a:p>
            <a:pPr lvl="0">
              <a:defRPr/>
            </a:pPr>
            <a:r>
              <a:rPr lang="ru-RU" sz="2800" b="1" dirty="0" smtClean="0">
                <a:latin typeface="+mj-lt"/>
              </a:rPr>
              <a:t>А.</a:t>
            </a:r>
            <a:r>
              <a:rPr lang="ru-RU" sz="2800" dirty="0" smtClean="0">
                <a:latin typeface="+mj-lt"/>
              </a:rPr>
              <a:t>  </a:t>
            </a:r>
            <a:r>
              <a:rPr lang="ru-RU" sz="2800" i="1" dirty="0" smtClean="0">
                <a:latin typeface="+mj-lt"/>
              </a:rPr>
              <a:t>Прибой</a:t>
            </a:r>
            <a:endParaRPr lang="ru-RU" sz="2800" dirty="0" smtClean="0">
              <a:latin typeface="+mj-lt"/>
            </a:endParaRPr>
          </a:p>
          <a:p>
            <a:pPr lvl="0">
              <a:defRPr/>
            </a:pPr>
            <a:r>
              <a:rPr lang="ru-RU" sz="2800" b="1" dirty="0" smtClean="0">
                <a:latin typeface="+mj-lt"/>
              </a:rPr>
              <a:t>Ы.</a:t>
            </a:r>
            <a:r>
              <a:rPr lang="ru-RU" sz="2800" dirty="0" smtClean="0">
                <a:latin typeface="+mj-lt"/>
              </a:rPr>
              <a:t>   </a:t>
            </a:r>
            <a:r>
              <a:rPr lang="ru-RU" sz="2800" i="1" dirty="0" smtClean="0">
                <a:latin typeface="+mj-lt"/>
              </a:rPr>
              <a:t>Приливы и </a:t>
            </a:r>
          </a:p>
          <a:p>
            <a:pPr lvl="0">
              <a:buNone/>
              <a:defRPr/>
            </a:pPr>
            <a:r>
              <a:rPr lang="ru-RU" sz="2800" i="1" dirty="0" smtClean="0">
                <a:latin typeface="+mj-lt"/>
              </a:rPr>
              <a:t>         отливы</a:t>
            </a:r>
          </a:p>
          <a:p>
            <a:endParaRPr lang="ru-RU" sz="2800" dirty="0">
              <a:latin typeface="+mj-lt"/>
            </a:endParaRPr>
          </a:p>
        </p:txBody>
      </p:sp>
      <p:pic>
        <p:nvPicPr>
          <p:cNvPr id="7" name="Picture 2" descr="C:\Users\Юля\Desktop\uchmet_120_6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8229600" cy="918418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Проверь свой ответ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2910" y="1928802"/>
          <a:ext cx="8015286" cy="2011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rgbClr val="FF0000"/>
                  </a:outerShdw>
                </a:effectLst>
                <a:tableStyleId>{5C22544A-7EE6-4342-B048-85BDC9FD1C3A}</a:tableStyleId>
              </a:tblPr>
              <a:tblGrid>
                <a:gridCol w="1335881"/>
                <a:gridCol w="1335881"/>
                <a:gridCol w="1335881"/>
                <a:gridCol w="1335881"/>
                <a:gridCol w="1335881"/>
                <a:gridCol w="1335881"/>
              </a:tblGrid>
              <a:tr h="827245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6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6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6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6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6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6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27245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О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К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Е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А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Н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/>
                        <a:t>Ы</a:t>
                      </a:r>
                      <a:endParaRPr lang="ru-RU" sz="60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Рисунок 6" descr="C:\Documents and Settings\Юля\Мои документы\Мои рисунки\Безымянный 555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57158" y="4643446"/>
            <a:ext cx="1643074" cy="1643074"/>
          </a:xfrm>
          <a:prstGeom prst="rect">
            <a:avLst/>
          </a:prstGeom>
          <a:noFill/>
          <a:ln w="4445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pic>
        <p:nvPicPr>
          <p:cNvPr id="5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40741E-7 L 0.72552 -0.00278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71472" y="214290"/>
            <a:ext cx="8229600" cy="85725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5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Информаци</a:t>
            </a:r>
            <a:r>
              <a:rPr kumimoji="0" lang="en-US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ó</a:t>
            </a:r>
            <a:r>
              <a:rPr kumimoji="0" lang="ru-RU" sz="5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нная</a:t>
            </a: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пауза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389120"/>
          </a:xfrm>
        </p:spPr>
        <p:txBody>
          <a:bodyPr/>
          <a:lstStyle/>
          <a:p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Цун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á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ми</a:t>
            </a:r>
            <a:r>
              <a:rPr lang="ru-RU" sz="3200" dirty="0" smtClean="0">
                <a:latin typeface="+mj-lt"/>
              </a:rPr>
              <a:t> – это  волны вызванные </a:t>
            </a:r>
            <a:r>
              <a:rPr lang="ru-RU" sz="3200" dirty="0" err="1" smtClean="0">
                <a:latin typeface="+mj-lt"/>
              </a:rPr>
              <a:t>подз</a:t>
            </a:r>
            <a:r>
              <a:rPr lang="en-US" sz="3200" dirty="0" smtClean="0">
                <a:latin typeface="+mj-lt"/>
              </a:rPr>
              <a:t>é</a:t>
            </a:r>
            <a:r>
              <a:rPr lang="ru-RU" sz="3200" dirty="0" err="1" smtClean="0">
                <a:latin typeface="+mj-lt"/>
              </a:rPr>
              <a:t>мными</a:t>
            </a:r>
            <a:r>
              <a:rPr lang="ru-RU" sz="3200" dirty="0" smtClean="0">
                <a:latin typeface="+mj-lt"/>
              </a:rPr>
              <a:t> </a:t>
            </a:r>
            <a:r>
              <a:rPr lang="ru-RU" sz="3200" dirty="0" err="1" smtClean="0">
                <a:latin typeface="+mj-lt"/>
              </a:rPr>
              <a:t>землетряс</a:t>
            </a:r>
            <a:r>
              <a:rPr lang="en-US" sz="3200" dirty="0" smtClean="0">
                <a:latin typeface="+mj-lt"/>
              </a:rPr>
              <a:t>é</a:t>
            </a:r>
            <a:r>
              <a:rPr lang="ru-RU" sz="3200" dirty="0" err="1" smtClean="0">
                <a:latin typeface="+mj-lt"/>
              </a:rPr>
              <a:t>ниями</a:t>
            </a:r>
            <a:r>
              <a:rPr lang="ru-RU" sz="3200" dirty="0" smtClean="0">
                <a:latin typeface="+mj-lt"/>
              </a:rPr>
              <a:t> и </a:t>
            </a:r>
            <a:r>
              <a:rPr lang="ru-RU" sz="3200" dirty="0" err="1" smtClean="0">
                <a:latin typeface="+mj-lt"/>
              </a:rPr>
              <a:t>сдвѝгами земн</a:t>
            </a:r>
            <a:r>
              <a:rPr lang="en-US" sz="3200" dirty="0" smtClean="0">
                <a:latin typeface="+mj-lt"/>
              </a:rPr>
              <a:t>ó</a:t>
            </a:r>
            <a:r>
              <a:rPr lang="ru-RU" sz="3200" dirty="0" err="1" smtClean="0">
                <a:latin typeface="+mj-lt"/>
              </a:rPr>
              <a:t>й</a:t>
            </a:r>
            <a:r>
              <a:rPr lang="ru-RU" sz="3200" dirty="0" smtClean="0">
                <a:latin typeface="+mj-lt"/>
              </a:rPr>
              <a:t> коры.</a:t>
            </a:r>
          </a:p>
          <a:p>
            <a:endParaRPr lang="ru-RU" dirty="0"/>
          </a:p>
        </p:txBody>
      </p:sp>
      <p:pic>
        <p:nvPicPr>
          <p:cNvPr id="10" name="Picture 2" descr="C:\Documents and Settings\Юля\Мои документы\Мои рисунки\Безымянный цунами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571744"/>
            <a:ext cx="8572501" cy="4000528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</p:pic>
      <p:sp>
        <p:nvSpPr>
          <p:cNvPr id="12" name="Штриховая стрелка вправо 11"/>
          <p:cNvSpPr/>
          <p:nvPr/>
        </p:nvSpPr>
        <p:spPr>
          <a:xfrm rot="1370401" flipH="1">
            <a:off x="2652820" y="5899561"/>
            <a:ext cx="1552339" cy="363291"/>
          </a:xfrm>
          <a:prstGeom prst="stripedRightArrow">
            <a:avLst>
              <a:gd name="adj1" fmla="val 50000"/>
              <a:gd name="adj2" fmla="val 11176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2071670" y="5715016"/>
            <a:ext cx="214314" cy="21431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7158" y="0"/>
            <a:ext cx="8358246" cy="1571636"/>
          </a:xfrm>
          <a:prstGeom prst="rect">
            <a:avLst/>
          </a:prstGeom>
          <a:effectLst/>
        </p:spPr>
        <p:txBody>
          <a:bodyPr vert="horz" lIns="0" rIns="0" bIns="0" anchor="b">
            <a:normAutofit fontScale="70000" lnSpcReduction="20000"/>
          </a:bodyPr>
          <a:lstStyle/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Слово </a:t>
            </a:r>
            <a:r>
              <a:rPr lang="ru-RU" sz="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«Цунами» 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 перев</a:t>
            </a:r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ó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де означает                     </a:t>
            </a:r>
          </a:p>
          <a:p>
            <a:pPr>
              <a:spcBef>
                <a:spcPct val="0"/>
              </a:spcBef>
              <a:defRPr/>
            </a:pP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ru-RU" sz="5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«Волн</a:t>
            </a:r>
            <a:r>
              <a:rPr lang="en-US" sz="5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á</a:t>
            </a:r>
            <a:r>
              <a:rPr lang="ru-RU" sz="5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в зал</a:t>
            </a:r>
            <a:r>
              <a:rPr lang="en-US" sz="5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ú</a:t>
            </a:r>
            <a:r>
              <a:rPr lang="ru-RU" sz="5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ве</a:t>
            </a:r>
            <a:r>
              <a:rPr lang="ru-RU" sz="5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». 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Высот</a:t>
            </a:r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á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волны может достиг</a:t>
            </a:r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á</a:t>
            </a:r>
            <a:r>
              <a:rPr lang="ru-RU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ть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30 метров</a:t>
            </a:r>
            <a:r>
              <a:rPr lang="ru-RU" sz="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6" name="Picture 2" descr="C:\Documents and Settings\Юля\Рабочий стол\Фото Гидросфера\1917.jpg"/>
          <p:cNvPicPr>
            <a:picLocks noChangeAspect="1" noChangeArrowheads="1"/>
          </p:cNvPicPr>
          <p:nvPr/>
        </p:nvPicPr>
        <p:blipFill>
          <a:blip r:embed="rId3" cstate="print"/>
          <a:srcRect l="9815" t="18192" r="5734" b="2517"/>
          <a:stretch>
            <a:fillRect/>
          </a:stretch>
        </p:blipFill>
        <p:spPr bwMode="auto">
          <a:xfrm>
            <a:off x="642910" y="1928802"/>
            <a:ext cx="7864984" cy="4674471"/>
          </a:xfrm>
          <a:prstGeom prst="rect">
            <a:avLst/>
          </a:prstGeom>
          <a:solidFill>
            <a:schemeClr val="bg2"/>
          </a:solidFill>
          <a:ln w="50800">
            <a:solidFill>
              <a:schemeClr val="bg2"/>
            </a:solidFill>
          </a:ln>
        </p:spPr>
      </p:pic>
      <p:pic>
        <p:nvPicPr>
          <p:cNvPr id="5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Documents and Settings\Юля\Мои документы\Downloads\Фото Гидросфера\2626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285860"/>
            <a:ext cx="7572428" cy="4786346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66" cy="86752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Документальные фотографии цунами.</a:t>
            </a:r>
            <a:endParaRPr lang="ru-RU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C:\Documents and Settings\Юля\Мои документы\Downloads\Фото Гидросфера\1149237933_tsunami_slam_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1214422"/>
            <a:ext cx="5286412" cy="5286412"/>
          </a:xfrm>
          <a:prstGeom prst="rect">
            <a:avLst/>
          </a:prstGeom>
          <a:noFill/>
          <a:ln w="82550">
            <a:solidFill>
              <a:schemeClr val="bg2"/>
            </a:solidFill>
          </a:ln>
        </p:spPr>
      </p:pic>
      <p:pic>
        <p:nvPicPr>
          <p:cNvPr id="4098" name="Picture 2" descr="C:\Documents and Settings\Юля\Мои документы\Downloads\Фото Гидросфера\1186056173_cunami_05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1142984"/>
            <a:ext cx="7286645" cy="5464983"/>
          </a:xfrm>
          <a:prstGeom prst="rect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Picture 2" descr="C:\Users\Юля\Desktop\uchmet_120_6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9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857364"/>
            <a:ext cx="8229600" cy="371477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+mj-lt"/>
              </a:rPr>
              <a:t> </a:t>
            </a:r>
          </a:p>
          <a:p>
            <a:endParaRPr lang="ru-RU" sz="3600" dirty="0">
              <a:latin typeface="+mj-lt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ОТКРЫТЫЙ УРОК\Фото Гидросфера\post-157550-12951216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00042"/>
            <a:ext cx="7868171" cy="5000660"/>
          </a:xfrm>
          <a:prstGeom prst="rect">
            <a:avLst/>
          </a:prstGeom>
          <a:noFill/>
        </p:spPr>
      </p:pic>
      <p:pic>
        <p:nvPicPr>
          <p:cNvPr id="2052" name="Picture 4" descr="D:\ОТКРЫТЫЙ УРОК\Фото Гидросфера\d05_231212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8604"/>
            <a:ext cx="8435371" cy="5350923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</p:pic>
      <p:pic>
        <p:nvPicPr>
          <p:cNvPr id="2051" name="Picture 3" descr="D:\ОТКРЫТЫЙ УРОК\Фото Гидросфера\o16_235396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57166"/>
            <a:ext cx="8501089" cy="5452719"/>
          </a:xfrm>
          <a:prstGeom prst="rect">
            <a:avLst/>
          </a:prstGeom>
          <a:noFill/>
          <a:ln w="25400">
            <a:solidFill>
              <a:schemeClr val="bg2"/>
            </a:solidFill>
          </a:ln>
        </p:spPr>
      </p:pic>
      <p:pic>
        <p:nvPicPr>
          <p:cNvPr id="2053" name="Picture 5" descr="D:\ОТКРЫТЫЙ УРОК\Фото Гидросфера\4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6340" y="285728"/>
            <a:ext cx="8521940" cy="5715040"/>
          </a:xfrm>
          <a:prstGeom prst="rect">
            <a:avLst/>
          </a:prstGeom>
          <a:noFill/>
          <a:ln w="3175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9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Documents and Settings\Юля\Мои документы\Мои рисунки\Безымянный 555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85720" y="285728"/>
            <a:ext cx="1285884" cy="1428760"/>
          </a:xfrm>
          <a:prstGeom prst="rect">
            <a:avLst/>
          </a:prstGeom>
          <a:noFill/>
          <a:ln w="4445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ru-RU" sz="6000" b="1" dirty="0" smtClean="0">
                <a:solidFill>
                  <a:srgbClr val="C00000"/>
                </a:solidFill>
              </a:rPr>
              <a:t>Финиш марафона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«Мы подводим итоги»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857364"/>
            <a:ext cx="8229600" cy="371477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+mj-lt"/>
              </a:rPr>
              <a:t>1. Что такое марафон?</a:t>
            </a:r>
          </a:p>
          <a:p>
            <a:r>
              <a:rPr lang="ru-RU" sz="3600" dirty="0" smtClean="0">
                <a:latin typeface="+mj-lt"/>
              </a:rPr>
              <a:t>2. Какие цели урока мы достигли?</a:t>
            </a:r>
          </a:p>
          <a:p>
            <a:r>
              <a:rPr lang="ru-RU" sz="3600" dirty="0" smtClean="0">
                <a:latin typeface="+mj-lt"/>
              </a:rPr>
              <a:t>3. Что вы узнали на уроке?</a:t>
            </a:r>
          </a:p>
          <a:p>
            <a:r>
              <a:rPr lang="ru-RU" sz="3600" dirty="0" smtClean="0">
                <a:latin typeface="+mj-lt"/>
              </a:rPr>
              <a:t>4. Чему вы научились?</a:t>
            </a:r>
          </a:p>
          <a:p>
            <a:endParaRPr lang="ru-RU" sz="3600" dirty="0" smtClean="0">
              <a:latin typeface="+mj-lt"/>
            </a:endParaRPr>
          </a:p>
          <a:p>
            <a:endParaRPr lang="ru-RU" sz="3600" dirty="0">
              <a:latin typeface="+mj-lt"/>
            </a:endParaRPr>
          </a:p>
        </p:txBody>
      </p:sp>
      <p:pic>
        <p:nvPicPr>
          <p:cNvPr id="1027" name="Picture 3" descr="D:\ФОТОГРАФИИ СБОРНАЯ ОБЩАЯ\ФОТОГРАФИИ новые картинки Много\Картинки МНОГО\Коллекция картинок с движениями\globes\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929198"/>
            <a:ext cx="1500198" cy="1500198"/>
          </a:xfrm>
          <a:prstGeom prst="rect">
            <a:avLst/>
          </a:prstGeom>
          <a:noFill/>
        </p:spPr>
      </p:pic>
      <p:pic>
        <p:nvPicPr>
          <p:cNvPr id="7" name="Picture 2" descr="C:\Users\Юля\Desktop\uchmet_120_6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8 -0.0134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0" y="-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229600" cy="796086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Самооценка работы  на уроке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29058" y="1571612"/>
            <a:ext cx="4800576" cy="4389120"/>
          </a:xfrm>
          <a:effectLst/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latin typeface="+mj-lt"/>
              </a:rPr>
              <a:t>Поставь себе оценку  по теме:</a:t>
            </a:r>
          </a:p>
          <a:p>
            <a:pPr>
              <a:buNone/>
            </a:pPr>
            <a:r>
              <a:rPr lang="ru-RU" sz="3600" b="1" dirty="0" smtClean="0">
                <a:latin typeface="+mj-lt"/>
              </a:rPr>
              <a:t>  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«Мировой океан – часть Гидросферы» </a:t>
            </a:r>
          </a:p>
          <a:p>
            <a:r>
              <a:rPr lang="ru-RU" sz="2800" b="1" dirty="0" smtClean="0"/>
              <a:t>Я </a:t>
            </a:r>
            <a:r>
              <a:rPr lang="ru-RU" sz="2800" b="1" dirty="0" smtClean="0"/>
              <a:t>отлично </a:t>
            </a:r>
            <a:r>
              <a:rPr lang="ru-RU" sz="2800" b="1" dirty="0" smtClean="0"/>
              <a:t>знаю тему - 5</a:t>
            </a:r>
          </a:p>
          <a:p>
            <a:r>
              <a:rPr lang="ru-RU" sz="2800" b="1" dirty="0" smtClean="0"/>
              <a:t>Я </a:t>
            </a:r>
            <a:r>
              <a:rPr lang="ru-RU" sz="2800" b="1" dirty="0" smtClean="0"/>
              <a:t>хорошо </a:t>
            </a:r>
            <a:r>
              <a:rPr lang="ru-RU" sz="2800" b="1" dirty="0" smtClean="0"/>
              <a:t>знаю тему  – 4</a:t>
            </a:r>
          </a:p>
          <a:p>
            <a:r>
              <a:rPr lang="ru-RU" sz="2800" b="1" smtClean="0"/>
              <a:t>Я </a:t>
            </a:r>
            <a:r>
              <a:rPr lang="ru-RU" sz="2800" b="1" smtClean="0"/>
              <a:t>старался</a:t>
            </a:r>
            <a:r>
              <a:rPr lang="ru-RU" sz="2800" b="1" dirty="0" smtClean="0"/>
              <a:t>, но делал </a:t>
            </a:r>
          </a:p>
          <a:p>
            <a:pPr>
              <a:buNone/>
            </a:pPr>
            <a:r>
              <a:rPr lang="ru-RU" sz="2800" b="1" dirty="0" smtClean="0"/>
              <a:t>                              ошибки - 3</a:t>
            </a:r>
            <a:endParaRPr lang="ru-RU" sz="2800" b="1" dirty="0"/>
          </a:p>
        </p:txBody>
      </p:sp>
      <p:sp>
        <p:nvSpPr>
          <p:cNvPr id="1026" name="WordArt 2" descr="Частый вертикальный"/>
          <p:cNvSpPr>
            <a:spLocks noChangeArrowheads="1" noChangeShapeType="1" noTextEdit="1"/>
          </p:cNvSpPr>
          <p:nvPr/>
        </p:nvSpPr>
        <p:spPr bwMode="auto">
          <a:xfrm rot="535822">
            <a:off x="1985791" y="5515713"/>
            <a:ext cx="2104361" cy="898671"/>
          </a:xfrm>
          <a:prstGeom prst="rect">
            <a:avLst/>
          </a:prstGeom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FFFFFF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Хорошо</a:t>
            </a:r>
            <a:endParaRPr lang="ru-RU" sz="3600" kern="10" spc="0" dirty="0">
              <a:ln w="19050">
                <a:solidFill>
                  <a:srgbClr val="000000"/>
                </a:solidFill>
                <a:round/>
                <a:headEnd/>
                <a:tailEnd/>
              </a:ln>
              <a:pattFill prst="dashHorz">
                <a:fgClr>
                  <a:srgbClr val="FFFFFF"/>
                </a:fgClr>
                <a:bgClr>
                  <a:srgbClr val="FFFF00"/>
                </a:bgClr>
              </a:patt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7" name="WordArt 3" descr="Частый вертикальный"/>
          <p:cNvSpPr>
            <a:spLocks noChangeArrowheads="1" noChangeShapeType="1" noTextEdit="1"/>
          </p:cNvSpPr>
          <p:nvPr/>
        </p:nvSpPr>
        <p:spPr bwMode="auto">
          <a:xfrm rot="21032534">
            <a:off x="276760" y="4842492"/>
            <a:ext cx="2502690" cy="96745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0000"/>
            </a:outerShdw>
          </a:effectLst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FFFFFF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Отлично</a:t>
            </a:r>
            <a:endParaRPr lang="ru-RU" sz="3600" kern="10" spc="0" dirty="0">
              <a:ln w="19050">
                <a:solidFill>
                  <a:srgbClr val="000000"/>
                </a:solidFill>
                <a:round/>
                <a:headEnd/>
                <a:tailEnd/>
              </a:ln>
              <a:pattFill prst="dashHorz">
                <a:fgClr>
                  <a:srgbClr val="FFFFFF"/>
                </a:fgClr>
                <a:bgClr>
                  <a:srgbClr val="FFFF00"/>
                </a:bgClr>
              </a:patt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9" name="WordArt 5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4125737" y="5745690"/>
            <a:ext cx="2441865" cy="948103"/>
          </a:xfrm>
          <a:prstGeom prst="rect">
            <a:avLst/>
          </a:prstGeom>
          <a:effectLst>
            <a:outerShdw blurRad="50800" dist="50800" dir="5400000" algn="ctr" rotWithShape="0">
              <a:srgbClr val="7030A0"/>
            </a:outerShdw>
          </a:effectLst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FFFFFF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Старание</a:t>
            </a:r>
            <a:endParaRPr lang="ru-RU" sz="3600" kern="10" spc="0" dirty="0">
              <a:ln w="19050">
                <a:solidFill>
                  <a:srgbClr val="000000"/>
                </a:solidFill>
                <a:round/>
                <a:headEnd/>
                <a:tailEnd/>
              </a:ln>
              <a:pattFill prst="dashHorz">
                <a:fgClr>
                  <a:srgbClr val="FFFFFF"/>
                </a:fgClr>
                <a:bgClr>
                  <a:srgbClr val="FFFF00"/>
                </a:bgClr>
              </a:patt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" name="Содержимое 3" descr="SAILING4.WMF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357298"/>
            <a:ext cx="3286148" cy="3643338"/>
          </a:xfrm>
          <a:prstGeom prst="rect">
            <a:avLst/>
          </a:prstGeom>
        </p:spPr>
      </p:pic>
      <p:sp>
        <p:nvSpPr>
          <p:cNvPr id="9" name="Стрелка вправо 8"/>
          <p:cNvSpPr/>
          <p:nvPr/>
        </p:nvSpPr>
        <p:spPr>
          <a:xfrm rot="937128">
            <a:off x="459764" y="1552399"/>
            <a:ext cx="2198639" cy="1594427"/>
          </a:xfrm>
          <a:prstGeom prst="rightArrow">
            <a:avLst>
              <a:gd name="adj1" fmla="val 47154"/>
              <a:gd name="adj2" fmla="val 50195"/>
            </a:avLst>
          </a:prstGeom>
          <a:solidFill>
            <a:srgbClr val="FFC1C2"/>
          </a:solidFill>
          <a:ln w="730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Подпиши кораблик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1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29628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Урок-марафон по теме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«Мировой океан</a:t>
            </a:r>
            <a:b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часть Гидросферы»</a:t>
            </a:r>
            <a:r>
              <a:rPr lang="ru-RU" b="1" dirty="0" smtClean="0">
                <a:solidFill>
                  <a:srgbClr val="C00000"/>
                </a:solidFill>
              </a:rPr>
              <a:t>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окончен.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85786" y="3214686"/>
            <a:ext cx="7586690" cy="178595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+mj-lt"/>
              </a:rPr>
              <a:t>До свидания!</a:t>
            </a:r>
            <a:endParaRPr lang="ru-RU" sz="4800" b="1" dirty="0">
              <a:latin typeface="+mj-lt"/>
            </a:endParaRPr>
          </a:p>
        </p:txBody>
      </p:sp>
      <p:pic>
        <p:nvPicPr>
          <p:cNvPr id="6" name="Рисунок 5" descr="C:\Documents and Settings\Юля\Мои документы\Мои рисунки\Безымянный 555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643306" y="4214818"/>
            <a:ext cx="2143140" cy="2000264"/>
          </a:xfrm>
          <a:prstGeom prst="rect">
            <a:avLst/>
          </a:prstGeom>
          <a:noFill/>
          <a:ln w="4445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pic>
        <p:nvPicPr>
          <p:cNvPr id="7" name="Picture 2" descr="C:\Users\Юля\Desktop\uchmet_120_6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29628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552" y="476672"/>
            <a:ext cx="8064896" cy="583264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2900" dirty="0"/>
              <a:t>Герасимова Т.П., География. Начальный курс. 6 класс. - Москва Дрофа 2000г.</a:t>
            </a:r>
          </a:p>
          <a:p>
            <a:pPr lvl="0"/>
            <a:r>
              <a:rPr lang="ru-RU" sz="2900" dirty="0"/>
              <a:t>Сиротин В.И.. География. Рабочая тетрадь с комплектом контурных карт „Физическая география, начальный курс“. 6 класс – М.: Дрофа, 2009. </a:t>
            </a:r>
          </a:p>
          <a:p>
            <a:pPr lvl="0"/>
            <a:r>
              <a:rPr lang="ru-RU" sz="2900" dirty="0" err="1"/>
              <a:t>Шатных</a:t>
            </a:r>
            <a:r>
              <a:rPr lang="ru-RU" sz="2900" dirty="0"/>
              <a:t> А.В.. Начальный курс географии. Рабочая тетрадь. – М.: Дрофа, 2009. </a:t>
            </a:r>
          </a:p>
          <a:p>
            <a:r>
              <a:rPr lang="ru-RU" sz="2900" dirty="0" smtClean="0"/>
              <a:t> </a:t>
            </a:r>
            <a:r>
              <a:rPr lang="ru-RU" sz="2900" dirty="0" err="1"/>
              <a:t>Элькин</a:t>
            </a:r>
            <a:r>
              <a:rPr lang="ru-RU" sz="2900" dirty="0"/>
              <a:t> Г.Н. «Физическая география» справочно-информационные материалы к урокам 6 класса Санкт-Петербург «Паритет» </a:t>
            </a:r>
            <a:r>
              <a:rPr lang="ru-RU" sz="2900" dirty="0" smtClean="0"/>
              <a:t>2003</a:t>
            </a:r>
          </a:p>
          <a:p>
            <a:r>
              <a:rPr lang="ru-RU" sz="2900" dirty="0" smtClean="0"/>
              <a:t>    </a:t>
            </a:r>
            <a:r>
              <a:rPr lang="ru-RU" sz="2900" dirty="0"/>
              <a:t>Уроки географии с использованием информационных технологий. 6-9 классы. Методическое пособие с электронным приложением / И.А. </a:t>
            </a:r>
            <a:r>
              <a:rPr lang="ru-RU" sz="2900" dirty="0" err="1"/>
              <a:t>Кугут</a:t>
            </a:r>
            <a:r>
              <a:rPr lang="ru-RU" sz="2900" dirty="0"/>
              <a:t>, Л.И. Елисеева и др. – 2-е изд., </a:t>
            </a:r>
            <a:r>
              <a:rPr lang="ru-RU" sz="2900" dirty="0" err="1"/>
              <a:t>испр</a:t>
            </a:r>
            <a:r>
              <a:rPr lang="ru-RU" sz="2900" dirty="0"/>
              <a:t>. – </a:t>
            </a:r>
            <a:r>
              <a:rPr lang="ru-RU" sz="2900" dirty="0" err="1"/>
              <a:t>М.:Глобус</a:t>
            </a:r>
            <a:r>
              <a:rPr lang="ru-RU" sz="2900" dirty="0"/>
              <a:t>, 2010.-244 с.- (Современная школа</a:t>
            </a:r>
            <a:r>
              <a:rPr lang="ru-RU" sz="2900" dirty="0" smtClean="0"/>
              <a:t>).</a:t>
            </a:r>
          </a:p>
          <a:p>
            <a:r>
              <a:rPr lang="ru-RU" sz="2900" dirty="0" smtClean="0"/>
              <a:t>    </a:t>
            </a:r>
            <a:r>
              <a:rPr lang="ru-RU" sz="2900" dirty="0"/>
              <a:t>Контрольные и проверочные работы по географии 6-10 классы: Метод. пособие. – 2-е изд., </a:t>
            </a:r>
            <a:r>
              <a:rPr lang="ru-RU" sz="2900" dirty="0" err="1"/>
              <a:t>испр</a:t>
            </a:r>
            <a:r>
              <a:rPr lang="ru-RU" sz="2900" dirty="0"/>
              <a:t>. И доп. – М.: Дрофа, 1997. – 192 с.: ил</a:t>
            </a:r>
            <a:r>
              <a:rPr lang="ru-RU" sz="2900" dirty="0" smtClean="0"/>
              <a:t>.</a:t>
            </a:r>
          </a:p>
          <a:p>
            <a:r>
              <a:rPr lang="ru-RU" sz="2900" dirty="0" smtClean="0"/>
              <a:t> </a:t>
            </a:r>
            <a:r>
              <a:rPr lang="ru-RU" sz="2900" dirty="0"/>
              <a:t>Учебное электронное  издание. 1-С География. Начальный курс географии. Мультимедиа учебник по географии для уч-ся 6 классов образовательных учебных заведений. Авторы учебного материала Петрова Н.Н.</a:t>
            </a:r>
          </a:p>
          <a:p>
            <a:r>
              <a:rPr lang="ru-RU" sz="2900" i="1" u="sng" dirty="0"/>
              <a:t>Интернет-ресурсы:</a:t>
            </a:r>
            <a:endParaRPr lang="ru-RU" sz="2900" dirty="0"/>
          </a:p>
          <a:p>
            <a:pPr lvl="1"/>
            <a:r>
              <a:rPr lang="ru-RU" sz="2900" dirty="0"/>
              <a:t> http://www.geo2000.nm.ru – Географический портал.</a:t>
            </a:r>
          </a:p>
          <a:p>
            <a:pPr lvl="1"/>
            <a:r>
              <a:rPr lang="ru-RU" sz="2900" dirty="0"/>
              <a:t>http://geographer.ru – Географический портал.</a:t>
            </a:r>
          </a:p>
          <a:p>
            <a:pPr lvl="1"/>
            <a:r>
              <a:rPr lang="ru-RU" sz="2900" dirty="0"/>
              <a:t>http://geotest.nm.ru – Сборник тестов по географии.</a:t>
            </a:r>
          </a:p>
          <a:p>
            <a:pPr algn="ctr"/>
            <a:endParaRPr lang="ru-RU" sz="4800" b="1" dirty="0">
              <a:latin typeface="+mj-lt"/>
            </a:endParaRPr>
          </a:p>
        </p:txBody>
      </p:sp>
      <p:pic>
        <p:nvPicPr>
          <p:cNvPr id="4" name="Picture 2" descr="C:\Users\Юля\Desktop\uchmet_120_6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80357"/>
            <a:ext cx="747464" cy="3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66526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2357</TotalTime>
  <Words>1089</Words>
  <Application>Microsoft Office PowerPoint</Application>
  <PresentationFormat>Экран (4:3)</PresentationFormat>
  <Paragraphs>248</Paragraphs>
  <Slides>38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Тема урока:             «Мировой океан –  часть гидросферы»</vt:lpstr>
      <vt:lpstr> Что такое марафон?</vt:lpstr>
      <vt:lpstr> План  урока:</vt:lpstr>
      <vt:lpstr> Цель урока:</vt:lpstr>
      <vt:lpstr> I этап марафона  «Что мы знаем»</vt:lpstr>
      <vt:lpstr> Словарь </vt:lpstr>
      <vt:lpstr> Что называют Гидросферой?</vt:lpstr>
      <vt:lpstr> Состояние воды в Гидросфере?</vt:lpstr>
      <vt:lpstr> Состав Гидросферы?</vt:lpstr>
      <vt:lpstr> Как происходит Мировой круговорот воды в природе?</vt:lpstr>
      <vt:lpstr>Почему «Океан» назвали «Океаном»?</vt:lpstr>
      <vt:lpstr> Мировой океан и его части</vt:lpstr>
      <vt:lpstr> Посмотри и назови  Дайте определение термина</vt:lpstr>
      <vt:lpstr>    Огромный участок суши, со всех сторон омывáемый водой? </vt:lpstr>
      <vt:lpstr>Единое водное прострáнство, которое нигде не прерывáется. </vt:lpstr>
      <vt:lpstr>   Часть океана, отделённая от него островами или полуостровáми, отличающáяся от океана свóйствами воды,  течéниями, морскúми органúзмами. </vt:lpstr>
      <vt:lpstr> </vt:lpstr>
      <vt:lpstr> </vt:lpstr>
      <vt:lpstr> </vt:lpstr>
      <vt:lpstr> </vt:lpstr>
      <vt:lpstr> </vt:lpstr>
      <vt:lpstr>  </vt:lpstr>
      <vt:lpstr>Презентация PowerPoint</vt:lpstr>
      <vt:lpstr>Презентация PowerPoint</vt:lpstr>
      <vt:lpstr> Информациóнная пауза</vt:lpstr>
      <vt:lpstr> Добыча соли в Красном море</vt:lpstr>
      <vt:lpstr>Презентация PowerPoint</vt:lpstr>
      <vt:lpstr> Тема: «Движéние воды в Океане»</vt:lpstr>
      <vt:lpstr> </vt:lpstr>
      <vt:lpstr> Проверь свой ответ</vt:lpstr>
      <vt:lpstr> </vt:lpstr>
      <vt:lpstr> </vt:lpstr>
      <vt:lpstr> Документальные фотографии цунами.</vt:lpstr>
      <vt:lpstr>Презентация PowerPoint</vt:lpstr>
      <vt:lpstr>Финиш марафона  «Мы подводим итоги»</vt:lpstr>
      <vt:lpstr> Самооценка работы  на уроке </vt:lpstr>
      <vt:lpstr> Урок-марафон по теме «Мировой океан  – часть Гидросферы»  окончен.</vt:lpstr>
      <vt:lpstr>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Юля</dc:creator>
  <cp:lastModifiedBy>Юля</cp:lastModifiedBy>
  <cp:revision>233</cp:revision>
  <dcterms:created xsi:type="dcterms:W3CDTF">2011-02-05T13:05:07Z</dcterms:created>
  <dcterms:modified xsi:type="dcterms:W3CDTF">2013-10-02T14:03:14Z</dcterms:modified>
</cp:coreProperties>
</file>